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476" r:id="rId5"/>
    <p:sldId id="259" r:id="rId6"/>
    <p:sldId id="2464" r:id="rId7"/>
    <p:sldId id="2451" r:id="rId8"/>
    <p:sldId id="2458" r:id="rId9"/>
    <p:sldId id="2432" r:id="rId10"/>
    <p:sldId id="2433" r:id="rId11"/>
    <p:sldId id="2460" r:id="rId12"/>
    <p:sldId id="2459" r:id="rId13"/>
    <p:sldId id="2462" r:id="rId14"/>
    <p:sldId id="2463" r:id="rId15"/>
    <p:sldId id="2465" r:id="rId16"/>
    <p:sldId id="2469" r:id="rId17"/>
    <p:sldId id="2467" r:id="rId18"/>
    <p:sldId id="2470" r:id="rId19"/>
    <p:sldId id="2466" r:id="rId20"/>
    <p:sldId id="2457" r:id="rId21"/>
    <p:sldId id="2471" r:id="rId22"/>
    <p:sldId id="2472" r:id="rId23"/>
    <p:sldId id="2473" r:id="rId24"/>
    <p:sldId id="2474" r:id="rId25"/>
    <p:sldId id="2475" r:id="rId26"/>
    <p:sldId id="2477" r:id="rId2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83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201" autoAdjust="0"/>
  </p:normalViewPr>
  <p:slideViewPr>
    <p:cSldViewPr snapToGrid="0">
      <p:cViewPr>
        <p:scale>
          <a:sx n="77" d="100"/>
          <a:sy n="77" d="100"/>
        </p:scale>
        <p:origin x="1098" y="20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35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10026"/>
    </p:cViewPr>
  </p:sorterViewPr>
  <p:notesViewPr>
    <p:cSldViewPr snapToGrid="0">
      <p:cViewPr varScale="1">
        <p:scale>
          <a:sx n="66" d="100"/>
          <a:sy n="66" d="100"/>
        </p:scale>
        <p:origin x="333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hyperlink" Target="https://en.wikipedia.org/wiki/Force-directed_graph_drawing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3.png"/><Relationship Id="rId5" Type="http://schemas.openxmlformats.org/officeDocument/2006/relationships/hyperlink" Target="https://en.wikipedia.org/wiki/Force-directed_graph_drawing" TargetMode="External"/><Relationship Id="rId4" Type="http://schemas.openxmlformats.org/officeDocument/2006/relationships/image" Target="../media/image22.svg"/><Relationship Id="rId9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95C61-7562-4513-8906-C2D142264EA2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5865F4-8FD9-4A1C-88BF-ED3D6E0E4267}">
      <dgm:prSet custT="1"/>
      <dgm:spPr/>
      <dgm:t>
        <a:bodyPr/>
        <a:lstStyle/>
        <a:p>
          <a:r>
            <a:rPr lang="en-GB" sz="1000" b="1" i="0" dirty="0"/>
            <a:t>Data Visualization</a:t>
          </a:r>
          <a:r>
            <a:rPr lang="en-GB" sz="1000" b="0" i="0" dirty="0"/>
            <a:t>: Users can create various widgets such as charts, graphs, tables, and more to visualize data obtained from connected devices. </a:t>
          </a:r>
          <a:endParaRPr lang="en-US" sz="1000" dirty="0"/>
        </a:p>
      </dgm:t>
    </dgm:pt>
    <dgm:pt modelId="{399CE29C-94B7-4291-BDBC-AA8992E485EC}" type="parTrans" cxnId="{276311D8-21FB-472B-8E0B-4874D8C32B88}">
      <dgm:prSet/>
      <dgm:spPr/>
      <dgm:t>
        <a:bodyPr/>
        <a:lstStyle/>
        <a:p>
          <a:endParaRPr lang="en-US"/>
        </a:p>
      </dgm:t>
    </dgm:pt>
    <dgm:pt modelId="{4C726CD5-1BA7-47B4-B4AD-771BCDB3EF81}" type="sibTrans" cxnId="{276311D8-21FB-472B-8E0B-4874D8C32B88}">
      <dgm:prSet/>
      <dgm:spPr/>
      <dgm:t>
        <a:bodyPr/>
        <a:lstStyle/>
        <a:p>
          <a:endParaRPr lang="en-US"/>
        </a:p>
      </dgm:t>
    </dgm:pt>
    <dgm:pt modelId="{7B3B8772-C335-4C7B-9244-00876A321930}">
      <dgm:prSet custT="1"/>
      <dgm:spPr/>
      <dgm:t>
        <a:bodyPr/>
        <a:lstStyle/>
        <a:p>
          <a:r>
            <a:rPr lang="en-GB" sz="1000" b="1" i="0" dirty="0"/>
            <a:t>Device Management</a:t>
          </a:r>
          <a:r>
            <a:rPr lang="en-GB" sz="1000" b="0" i="0" dirty="0"/>
            <a:t>: Dashboards can be used to perform management operations on devices.</a:t>
          </a:r>
          <a:endParaRPr lang="en-US" sz="1000" dirty="0"/>
        </a:p>
      </dgm:t>
    </dgm:pt>
    <dgm:pt modelId="{53F469D8-1312-4080-80AE-DCA2B1703616}" type="parTrans" cxnId="{9B118503-6DBD-4E62-B169-F0D7E26593D0}">
      <dgm:prSet/>
      <dgm:spPr/>
      <dgm:t>
        <a:bodyPr/>
        <a:lstStyle/>
        <a:p>
          <a:endParaRPr lang="en-US"/>
        </a:p>
      </dgm:t>
    </dgm:pt>
    <dgm:pt modelId="{A01BE57F-0CCB-497D-846A-D2E416C71FDF}" type="sibTrans" cxnId="{9B118503-6DBD-4E62-B169-F0D7E26593D0}">
      <dgm:prSet/>
      <dgm:spPr/>
      <dgm:t>
        <a:bodyPr/>
        <a:lstStyle/>
        <a:p>
          <a:endParaRPr lang="en-US"/>
        </a:p>
      </dgm:t>
    </dgm:pt>
    <dgm:pt modelId="{CE7614BA-6AFC-4385-AC4F-2B3B60E56A3A}">
      <dgm:prSet custT="1"/>
      <dgm:spPr/>
      <dgm:t>
        <a:bodyPr/>
        <a:lstStyle/>
        <a:p>
          <a:r>
            <a:rPr lang="en-GB" sz="1000" b="1" i="0" dirty="0"/>
            <a:t>Interactivity</a:t>
          </a:r>
          <a:r>
            <a:rPr lang="en-GB" sz="1000" b="0" i="0" dirty="0"/>
            <a:t>: Dashboards can be designed with interactive elements such as buttons, switches, etc.</a:t>
          </a:r>
          <a:endParaRPr lang="en-US" sz="1000" dirty="0"/>
        </a:p>
      </dgm:t>
    </dgm:pt>
    <dgm:pt modelId="{44D33FEA-B921-4BE2-99C1-A4CC4E4B4292}" type="parTrans" cxnId="{B10D9AB4-4F87-4752-BEAF-FF6A945A0149}">
      <dgm:prSet/>
      <dgm:spPr/>
      <dgm:t>
        <a:bodyPr/>
        <a:lstStyle/>
        <a:p>
          <a:endParaRPr lang="en-US"/>
        </a:p>
      </dgm:t>
    </dgm:pt>
    <dgm:pt modelId="{BBA24D95-B9CC-4CAE-A34B-7C9CA98B951B}" type="sibTrans" cxnId="{B10D9AB4-4F87-4752-BEAF-FF6A945A0149}">
      <dgm:prSet/>
      <dgm:spPr/>
      <dgm:t>
        <a:bodyPr/>
        <a:lstStyle/>
        <a:p>
          <a:endParaRPr lang="en-US"/>
        </a:p>
      </dgm:t>
    </dgm:pt>
    <dgm:pt modelId="{EEE0F000-EEA7-401A-AD96-F4AB1618BC52}">
      <dgm:prSet custT="1"/>
      <dgm:spPr/>
      <dgm:t>
        <a:bodyPr/>
        <a:lstStyle/>
        <a:p>
          <a:r>
            <a:rPr lang="en-GB" sz="1000" b="1" i="0" dirty="0"/>
            <a:t>Display Customization</a:t>
          </a:r>
          <a:r>
            <a:rPr lang="en-GB" sz="1000" b="0" i="0" dirty="0"/>
            <a:t>: Users can customize visualization aspects to create a user-friendly and informative interface.</a:t>
          </a:r>
          <a:endParaRPr lang="en-US" sz="1000" dirty="0"/>
        </a:p>
      </dgm:t>
    </dgm:pt>
    <dgm:pt modelId="{19195683-B02C-4E95-A074-2A59AC3DC41F}" type="parTrans" cxnId="{8A15F922-64F1-411C-810B-15AFEC72833A}">
      <dgm:prSet/>
      <dgm:spPr/>
      <dgm:t>
        <a:bodyPr/>
        <a:lstStyle/>
        <a:p>
          <a:endParaRPr lang="en-US"/>
        </a:p>
      </dgm:t>
    </dgm:pt>
    <dgm:pt modelId="{37B82CE6-732E-4104-9105-BCD61439F5EC}" type="sibTrans" cxnId="{8A15F922-64F1-411C-810B-15AFEC72833A}">
      <dgm:prSet/>
      <dgm:spPr/>
      <dgm:t>
        <a:bodyPr/>
        <a:lstStyle/>
        <a:p>
          <a:endParaRPr lang="en-US"/>
        </a:p>
      </dgm:t>
    </dgm:pt>
    <dgm:pt modelId="{E5FAB9EF-4BAD-4740-810D-E4893374A694}">
      <dgm:prSet custT="1"/>
      <dgm:spPr/>
      <dgm:t>
        <a:bodyPr/>
        <a:lstStyle/>
        <a:p>
          <a:r>
            <a:rPr lang="en-GB" sz="1000" b="1" i="0" dirty="0"/>
            <a:t>Role-Based Access</a:t>
          </a:r>
          <a:r>
            <a:rPr lang="en-GB" sz="1000" b="0" i="0" dirty="0"/>
            <a:t>: Access to dashboards controlled with different levels of privileges based on user roles.</a:t>
          </a:r>
          <a:endParaRPr lang="en-US" sz="1000" dirty="0"/>
        </a:p>
      </dgm:t>
    </dgm:pt>
    <dgm:pt modelId="{44DA9C6F-A542-44AF-AF86-A9F1F4A5A3EB}" type="parTrans" cxnId="{C02A5F96-582C-4C8B-81CF-A4414538A029}">
      <dgm:prSet/>
      <dgm:spPr/>
      <dgm:t>
        <a:bodyPr/>
        <a:lstStyle/>
        <a:p>
          <a:endParaRPr lang="en-US"/>
        </a:p>
      </dgm:t>
    </dgm:pt>
    <dgm:pt modelId="{0503CD11-FF70-419B-A112-A755F6BFCA4E}" type="sibTrans" cxnId="{C02A5F96-582C-4C8B-81CF-A4414538A029}">
      <dgm:prSet/>
      <dgm:spPr/>
      <dgm:t>
        <a:bodyPr/>
        <a:lstStyle/>
        <a:p>
          <a:endParaRPr lang="en-US"/>
        </a:p>
      </dgm:t>
    </dgm:pt>
    <dgm:pt modelId="{CE04B175-90EA-4CE1-AC6C-5B4D50DAFEB5}">
      <dgm:prSet custT="1"/>
      <dgm:spPr/>
      <dgm:t>
        <a:bodyPr/>
        <a:lstStyle/>
        <a:p>
          <a:r>
            <a:rPr lang="en-GB" sz="1000" b="1" i="0" dirty="0"/>
            <a:t>Extensibility with widgets</a:t>
          </a:r>
          <a:r>
            <a:rPr lang="en-GB" sz="1000" b="0" i="0" dirty="0"/>
            <a:t>: Possibility to enrich the set of provided system widget with custom developed additional UI modules that seamlessly integrate into any IoT Dashboard.</a:t>
          </a:r>
          <a:endParaRPr lang="en-US" sz="1000" dirty="0"/>
        </a:p>
      </dgm:t>
    </dgm:pt>
    <dgm:pt modelId="{D6855AC8-1481-4388-BD5F-EC5468336C63}" type="parTrans" cxnId="{53C2D933-146F-488A-9CCA-4E1437F91297}">
      <dgm:prSet/>
      <dgm:spPr/>
      <dgm:t>
        <a:bodyPr/>
        <a:lstStyle/>
        <a:p>
          <a:endParaRPr lang="en-US"/>
        </a:p>
      </dgm:t>
    </dgm:pt>
    <dgm:pt modelId="{52C68FB3-D3A6-4C57-BCD3-C7A21FEFFA98}" type="sibTrans" cxnId="{53C2D933-146F-488A-9CCA-4E1437F91297}">
      <dgm:prSet/>
      <dgm:spPr/>
      <dgm:t>
        <a:bodyPr/>
        <a:lstStyle/>
        <a:p>
          <a:endParaRPr lang="en-US"/>
        </a:p>
      </dgm:t>
    </dgm:pt>
    <dgm:pt modelId="{A8D1D891-11F5-427B-9BB3-68AA3C5B2768}" type="pres">
      <dgm:prSet presAssocID="{2F395C61-7562-4513-8906-C2D142264EA2}" presName="cycle" presStyleCnt="0">
        <dgm:presLayoutVars>
          <dgm:dir/>
          <dgm:resizeHandles val="exact"/>
        </dgm:presLayoutVars>
      </dgm:prSet>
      <dgm:spPr/>
    </dgm:pt>
    <dgm:pt modelId="{96E6A689-0672-4F39-A458-EF6803840F03}" type="pres">
      <dgm:prSet presAssocID="{CB5865F4-8FD9-4A1C-88BF-ED3D6E0E4267}" presName="node" presStyleLbl="node1" presStyleIdx="0" presStyleCnt="6" custScaleX="124823" custScaleY="115076">
        <dgm:presLayoutVars>
          <dgm:bulletEnabled val="1"/>
        </dgm:presLayoutVars>
      </dgm:prSet>
      <dgm:spPr/>
    </dgm:pt>
    <dgm:pt modelId="{C7D438AA-87E0-40BF-B490-C9717275C25B}" type="pres">
      <dgm:prSet presAssocID="{CB5865F4-8FD9-4A1C-88BF-ED3D6E0E4267}" presName="spNode" presStyleCnt="0"/>
      <dgm:spPr/>
    </dgm:pt>
    <dgm:pt modelId="{8B9377E9-1471-4ED6-9DE6-3BA611133FC8}" type="pres">
      <dgm:prSet presAssocID="{4C726CD5-1BA7-47B4-B4AD-771BCDB3EF81}" presName="sibTrans" presStyleLbl="sibTrans1D1" presStyleIdx="0" presStyleCnt="6"/>
      <dgm:spPr/>
    </dgm:pt>
    <dgm:pt modelId="{57EC8E49-FEFA-4413-9356-233B6726140F}" type="pres">
      <dgm:prSet presAssocID="{7B3B8772-C335-4C7B-9244-00876A321930}" presName="node" presStyleLbl="node1" presStyleIdx="1" presStyleCnt="6" custScaleX="124168" custScaleY="120480" custRadScaleRad="100822" custRadScaleInc="8672">
        <dgm:presLayoutVars>
          <dgm:bulletEnabled val="1"/>
        </dgm:presLayoutVars>
      </dgm:prSet>
      <dgm:spPr/>
    </dgm:pt>
    <dgm:pt modelId="{28FB2CCF-7495-4C16-9D9A-F4078DA435A2}" type="pres">
      <dgm:prSet presAssocID="{7B3B8772-C335-4C7B-9244-00876A321930}" presName="spNode" presStyleCnt="0"/>
      <dgm:spPr/>
    </dgm:pt>
    <dgm:pt modelId="{8C6D0BC7-0C63-4E7B-A26D-4018110DCE51}" type="pres">
      <dgm:prSet presAssocID="{A01BE57F-0CCB-497D-846A-D2E416C71FDF}" presName="sibTrans" presStyleLbl="sibTrans1D1" presStyleIdx="1" presStyleCnt="6"/>
      <dgm:spPr/>
    </dgm:pt>
    <dgm:pt modelId="{704ADC34-A1E4-4159-B439-311DFDCD566E}" type="pres">
      <dgm:prSet presAssocID="{CE7614BA-6AFC-4385-AC4F-2B3B60E56A3A}" presName="node" presStyleLbl="node1" presStyleIdx="2" presStyleCnt="6" custScaleX="117139" custScaleY="120573" custRadScaleRad="98850" custRadScaleInc="-12628">
        <dgm:presLayoutVars>
          <dgm:bulletEnabled val="1"/>
        </dgm:presLayoutVars>
      </dgm:prSet>
      <dgm:spPr/>
    </dgm:pt>
    <dgm:pt modelId="{875739F6-D6E0-4DEF-A12B-4B370C45AF16}" type="pres">
      <dgm:prSet presAssocID="{CE7614BA-6AFC-4385-AC4F-2B3B60E56A3A}" presName="spNode" presStyleCnt="0"/>
      <dgm:spPr/>
    </dgm:pt>
    <dgm:pt modelId="{BB96E92F-B1DA-43ED-8DAC-5E8F141BE911}" type="pres">
      <dgm:prSet presAssocID="{BBA24D95-B9CC-4CAE-A34B-7C9CA98B951B}" presName="sibTrans" presStyleLbl="sibTrans1D1" presStyleIdx="2" presStyleCnt="6"/>
      <dgm:spPr/>
    </dgm:pt>
    <dgm:pt modelId="{5D31B4B6-EB4F-465B-983E-8E9A16B4B408}" type="pres">
      <dgm:prSet presAssocID="{EEE0F000-EEA7-401A-AD96-F4AB1618BC52}" presName="node" presStyleLbl="node1" presStyleIdx="3" presStyleCnt="6" custScaleX="109648" custScaleY="117998">
        <dgm:presLayoutVars>
          <dgm:bulletEnabled val="1"/>
        </dgm:presLayoutVars>
      </dgm:prSet>
      <dgm:spPr/>
    </dgm:pt>
    <dgm:pt modelId="{30949E98-814D-44F9-8B03-E943DC632E01}" type="pres">
      <dgm:prSet presAssocID="{EEE0F000-EEA7-401A-AD96-F4AB1618BC52}" presName="spNode" presStyleCnt="0"/>
      <dgm:spPr/>
    </dgm:pt>
    <dgm:pt modelId="{20168D64-41BF-4172-88EC-506E81150E21}" type="pres">
      <dgm:prSet presAssocID="{37B82CE6-732E-4104-9105-BCD61439F5EC}" presName="sibTrans" presStyleLbl="sibTrans1D1" presStyleIdx="3" presStyleCnt="6"/>
      <dgm:spPr/>
    </dgm:pt>
    <dgm:pt modelId="{5689F72E-B315-4A86-891F-8BA1F1E9C3A7}" type="pres">
      <dgm:prSet presAssocID="{E5FAB9EF-4BAD-4740-810D-E4893374A694}" presName="node" presStyleLbl="node1" presStyleIdx="4" presStyleCnt="6" custScaleX="112390" custScaleY="111305">
        <dgm:presLayoutVars>
          <dgm:bulletEnabled val="1"/>
        </dgm:presLayoutVars>
      </dgm:prSet>
      <dgm:spPr/>
    </dgm:pt>
    <dgm:pt modelId="{E27340F8-21BA-42A9-BF97-26E0A7951D2E}" type="pres">
      <dgm:prSet presAssocID="{E5FAB9EF-4BAD-4740-810D-E4893374A694}" presName="spNode" presStyleCnt="0"/>
      <dgm:spPr/>
    </dgm:pt>
    <dgm:pt modelId="{C14AC9CD-9065-414A-893F-3ED3F02ADE5A}" type="pres">
      <dgm:prSet presAssocID="{0503CD11-FF70-419B-A112-A755F6BFCA4E}" presName="sibTrans" presStyleLbl="sibTrans1D1" presStyleIdx="4" presStyleCnt="6"/>
      <dgm:spPr/>
    </dgm:pt>
    <dgm:pt modelId="{4CDDC45D-3908-4544-83B2-CABD2A69723E}" type="pres">
      <dgm:prSet presAssocID="{CE04B175-90EA-4CE1-AC6C-5B4D50DAFEB5}" presName="node" presStyleLbl="node1" presStyleIdx="5" presStyleCnt="6" custScaleX="117457" custScaleY="118473">
        <dgm:presLayoutVars>
          <dgm:bulletEnabled val="1"/>
        </dgm:presLayoutVars>
      </dgm:prSet>
      <dgm:spPr/>
    </dgm:pt>
    <dgm:pt modelId="{F60F3695-A0A2-45AE-9480-5B1FC5A430D4}" type="pres">
      <dgm:prSet presAssocID="{CE04B175-90EA-4CE1-AC6C-5B4D50DAFEB5}" presName="spNode" presStyleCnt="0"/>
      <dgm:spPr/>
    </dgm:pt>
    <dgm:pt modelId="{FA11E48F-E516-4116-B798-492BD8F11D23}" type="pres">
      <dgm:prSet presAssocID="{52C68FB3-D3A6-4C57-BCD3-C7A21FEFFA98}" presName="sibTrans" presStyleLbl="sibTrans1D1" presStyleIdx="5" presStyleCnt="6"/>
      <dgm:spPr/>
    </dgm:pt>
  </dgm:ptLst>
  <dgm:cxnLst>
    <dgm:cxn modelId="{9B118503-6DBD-4E62-B169-F0D7E26593D0}" srcId="{2F395C61-7562-4513-8906-C2D142264EA2}" destId="{7B3B8772-C335-4C7B-9244-00876A321930}" srcOrd="1" destOrd="0" parTransId="{53F469D8-1312-4080-80AE-DCA2B1703616}" sibTransId="{A01BE57F-0CCB-497D-846A-D2E416C71FDF}"/>
    <dgm:cxn modelId="{0D311704-A676-4833-9CBC-2F99FF0CA383}" type="presOf" srcId="{7B3B8772-C335-4C7B-9244-00876A321930}" destId="{57EC8E49-FEFA-4413-9356-233B6726140F}" srcOrd="0" destOrd="0" presId="urn:microsoft.com/office/officeart/2005/8/layout/cycle5"/>
    <dgm:cxn modelId="{5E15CF0A-06FB-4EAC-9176-59837A4B0570}" type="presOf" srcId="{BBA24D95-B9CC-4CAE-A34B-7C9CA98B951B}" destId="{BB96E92F-B1DA-43ED-8DAC-5E8F141BE911}" srcOrd="0" destOrd="0" presId="urn:microsoft.com/office/officeart/2005/8/layout/cycle5"/>
    <dgm:cxn modelId="{5D61B70D-AD1C-4FEB-BD32-242F40EF62FF}" type="presOf" srcId="{52C68FB3-D3A6-4C57-BCD3-C7A21FEFFA98}" destId="{FA11E48F-E516-4116-B798-492BD8F11D23}" srcOrd="0" destOrd="0" presId="urn:microsoft.com/office/officeart/2005/8/layout/cycle5"/>
    <dgm:cxn modelId="{8A15F922-64F1-411C-810B-15AFEC72833A}" srcId="{2F395C61-7562-4513-8906-C2D142264EA2}" destId="{EEE0F000-EEA7-401A-AD96-F4AB1618BC52}" srcOrd="3" destOrd="0" parTransId="{19195683-B02C-4E95-A074-2A59AC3DC41F}" sibTransId="{37B82CE6-732E-4104-9105-BCD61439F5EC}"/>
    <dgm:cxn modelId="{3C61772A-4797-43C0-B00B-71A848718DF7}" type="presOf" srcId="{CE7614BA-6AFC-4385-AC4F-2B3B60E56A3A}" destId="{704ADC34-A1E4-4159-B439-311DFDCD566E}" srcOrd="0" destOrd="0" presId="urn:microsoft.com/office/officeart/2005/8/layout/cycle5"/>
    <dgm:cxn modelId="{E71E3932-154C-426D-A19C-3EE76870A565}" type="presOf" srcId="{4C726CD5-1BA7-47B4-B4AD-771BCDB3EF81}" destId="{8B9377E9-1471-4ED6-9DE6-3BA611133FC8}" srcOrd="0" destOrd="0" presId="urn:microsoft.com/office/officeart/2005/8/layout/cycle5"/>
    <dgm:cxn modelId="{53C2D933-146F-488A-9CCA-4E1437F91297}" srcId="{2F395C61-7562-4513-8906-C2D142264EA2}" destId="{CE04B175-90EA-4CE1-AC6C-5B4D50DAFEB5}" srcOrd="5" destOrd="0" parTransId="{D6855AC8-1481-4388-BD5F-EC5468336C63}" sibTransId="{52C68FB3-D3A6-4C57-BCD3-C7A21FEFFA98}"/>
    <dgm:cxn modelId="{7AFEBC34-92C7-48A4-AA28-2BAE8EB2C747}" type="presOf" srcId="{A01BE57F-0CCB-497D-846A-D2E416C71FDF}" destId="{8C6D0BC7-0C63-4E7B-A26D-4018110DCE51}" srcOrd="0" destOrd="0" presId="urn:microsoft.com/office/officeart/2005/8/layout/cycle5"/>
    <dgm:cxn modelId="{F2378A6B-9FE1-43D0-B9D8-3DF284DA7EE5}" type="presOf" srcId="{E5FAB9EF-4BAD-4740-810D-E4893374A694}" destId="{5689F72E-B315-4A86-891F-8BA1F1E9C3A7}" srcOrd="0" destOrd="0" presId="urn:microsoft.com/office/officeart/2005/8/layout/cycle5"/>
    <dgm:cxn modelId="{7A6A1884-B5B6-43D0-99B9-71C5493CF04C}" type="presOf" srcId="{EEE0F000-EEA7-401A-AD96-F4AB1618BC52}" destId="{5D31B4B6-EB4F-465B-983E-8E9A16B4B408}" srcOrd="0" destOrd="0" presId="urn:microsoft.com/office/officeart/2005/8/layout/cycle5"/>
    <dgm:cxn modelId="{C02A5F96-582C-4C8B-81CF-A4414538A029}" srcId="{2F395C61-7562-4513-8906-C2D142264EA2}" destId="{E5FAB9EF-4BAD-4740-810D-E4893374A694}" srcOrd="4" destOrd="0" parTransId="{44DA9C6F-A542-44AF-AF86-A9F1F4A5A3EB}" sibTransId="{0503CD11-FF70-419B-A112-A755F6BFCA4E}"/>
    <dgm:cxn modelId="{04CF2F9E-8D27-44CB-A201-A822BB60E41A}" type="presOf" srcId="{37B82CE6-732E-4104-9105-BCD61439F5EC}" destId="{20168D64-41BF-4172-88EC-506E81150E21}" srcOrd="0" destOrd="0" presId="urn:microsoft.com/office/officeart/2005/8/layout/cycle5"/>
    <dgm:cxn modelId="{B10D9AB4-4F87-4752-BEAF-FF6A945A0149}" srcId="{2F395C61-7562-4513-8906-C2D142264EA2}" destId="{CE7614BA-6AFC-4385-AC4F-2B3B60E56A3A}" srcOrd="2" destOrd="0" parTransId="{44D33FEA-B921-4BE2-99C1-A4CC4E4B4292}" sibTransId="{BBA24D95-B9CC-4CAE-A34B-7C9CA98B951B}"/>
    <dgm:cxn modelId="{B024B3B5-89D2-4FEC-BEAC-0B4407A7DDA1}" type="presOf" srcId="{0503CD11-FF70-419B-A112-A755F6BFCA4E}" destId="{C14AC9CD-9065-414A-893F-3ED3F02ADE5A}" srcOrd="0" destOrd="0" presId="urn:microsoft.com/office/officeart/2005/8/layout/cycle5"/>
    <dgm:cxn modelId="{58AB21CB-B9F0-4F9E-8B79-5F828FE13104}" type="presOf" srcId="{2F395C61-7562-4513-8906-C2D142264EA2}" destId="{A8D1D891-11F5-427B-9BB3-68AA3C5B2768}" srcOrd="0" destOrd="0" presId="urn:microsoft.com/office/officeart/2005/8/layout/cycle5"/>
    <dgm:cxn modelId="{10218DD0-3CCC-4139-9C9E-93628455C263}" type="presOf" srcId="{CB5865F4-8FD9-4A1C-88BF-ED3D6E0E4267}" destId="{96E6A689-0672-4F39-A458-EF6803840F03}" srcOrd="0" destOrd="0" presId="urn:microsoft.com/office/officeart/2005/8/layout/cycle5"/>
    <dgm:cxn modelId="{276311D8-21FB-472B-8E0B-4874D8C32B88}" srcId="{2F395C61-7562-4513-8906-C2D142264EA2}" destId="{CB5865F4-8FD9-4A1C-88BF-ED3D6E0E4267}" srcOrd="0" destOrd="0" parTransId="{399CE29C-94B7-4291-BDBC-AA8992E485EC}" sibTransId="{4C726CD5-1BA7-47B4-B4AD-771BCDB3EF81}"/>
    <dgm:cxn modelId="{20519DFB-29A7-4E76-991B-6EFF24620694}" type="presOf" srcId="{CE04B175-90EA-4CE1-AC6C-5B4D50DAFEB5}" destId="{4CDDC45D-3908-4544-83B2-CABD2A69723E}" srcOrd="0" destOrd="0" presId="urn:microsoft.com/office/officeart/2005/8/layout/cycle5"/>
    <dgm:cxn modelId="{418A18CD-428B-40CA-A1B4-04A164261553}" type="presParOf" srcId="{A8D1D891-11F5-427B-9BB3-68AA3C5B2768}" destId="{96E6A689-0672-4F39-A458-EF6803840F03}" srcOrd="0" destOrd="0" presId="urn:microsoft.com/office/officeart/2005/8/layout/cycle5"/>
    <dgm:cxn modelId="{AAC861A3-5907-44F2-9CBD-22998D9DF051}" type="presParOf" srcId="{A8D1D891-11F5-427B-9BB3-68AA3C5B2768}" destId="{C7D438AA-87E0-40BF-B490-C9717275C25B}" srcOrd="1" destOrd="0" presId="urn:microsoft.com/office/officeart/2005/8/layout/cycle5"/>
    <dgm:cxn modelId="{C52E178F-1D77-4E35-B1E2-3835E248DB9E}" type="presParOf" srcId="{A8D1D891-11F5-427B-9BB3-68AA3C5B2768}" destId="{8B9377E9-1471-4ED6-9DE6-3BA611133FC8}" srcOrd="2" destOrd="0" presId="urn:microsoft.com/office/officeart/2005/8/layout/cycle5"/>
    <dgm:cxn modelId="{E4D2BB4D-89C7-42AD-B2E5-625317D31B5A}" type="presParOf" srcId="{A8D1D891-11F5-427B-9BB3-68AA3C5B2768}" destId="{57EC8E49-FEFA-4413-9356-233B6726140F}" srcOrd="3" destOrd="0" presId="urn:microsoft.com/office/officeart/2005/8/layout/cycle5"/>
    <dgm:cxn modelId="{684CF32E-3FB6-469F-9717-A2A59A407D1C}" type="presParOf" srcId="{A8D1D891-11F5-427B-9BB3-68AA3C5B2768}" destId="{28FB2CCF-7495-4C16-9D9A-F4078DA435A2}" srcOrd="4" destOrd="0" presId="urn:microsoft.com/office/officeart/2005/8/layout/cycle5"/>
    <dgm:cxn modelId="{8AC3925A-7BD1-437F-85F2-3A985184F048}" type="presParOf" srcId="{A8D1D891-11F5-427B-9BB3-68AA3C5B2768}" destId="{8C6D0BC7-0C63-4E7B-A26D-4018110DCE51}" srcOrd="5" destOrd="0" presId="urn:microsoft.com/office/officeart/2005/8/layout/cycle5"/>
    <dgm:cxn modelId="{3F2DB8CA-23E5-4212-88ED-39104E935249}" type="presParOf" srcId="{A8D1D891-11F5-427B-9BB3-68AA3C5B2768}" destId="{704ADC34-A1E4-4159-B439-311DFDCD566E}" srcOrd="6" destOrd="0" presId="urn:microsoft.com/office/officeart/2005/8/layout/cycle5"/>
    <dgm:cxn modelId="{6FA9D279-A91B-41D0-8DFC-9E0306CCB707}" type="presParOf" srcId="{A8D1D891-11F5-427B-9BB3-68AA3C5B2768}" destId="{875739F6-D6E0-4DEF-A12B-4B370C45AF16}" srcOrd="7" destOrd="0" presId="urn:microsoft.com/office/officeart/2005/8/layout/cycle5"/>
    <dgm:cxn modelId="{E48B3DEB-4037-4360-B15D-72A77A432FA6}" type="presParOf" srcId="{A8D1D891-11F5-427B-9BB3-68AA3C5B2768}" destId="{BB96E92F-B1DA-43ED-8DAC-5E8F141BE911}" srcOrd="8" destOrd="0" presId="urn:microsoft.com/office/officeart/2005/8/layout/cycle5"/>
    <dgm:cxn modelId="{10483ECE-C536-4B4E-94F4-C753AA2AA67F}" type="presParOf" srcId="{A8D1D891-11F5-427B-9BB3-68AA3C5B2768}" destId="{5D31B4B6-EB4F-465B-983E-8E9A16B4B408}" srcOrd="9" destOrd="0" presId="urn:microsoft.com/office/officeart/2005/8/layout/cycle5"/>
    <dgm:cxn modelId="{778C4CA0-BC6C-4462-B1CB-B093F1F8AD88}" type="presParOf" srcId="{A8D1D891-11F5-427B-9BB3-68AA3C5B2768}" destId="{30949E98-814D-44F9-8B03-E943DC632E01}" srcOrd="10" destOrd="0" presId="urn:microsoft.com/office/officeart/2005/8/layout/cycle5"/>
    <dgm:cxn modelId="{F77C31AE-C6BA-434C-8B5B-CE053152AEFC}" type="presParOf" srcId="{A8D1D891-11F5-427B-9BB3-68AA3C5B2768}" destId="{20168D64-41BF-4172-88EC-506E81150E21}" srcOrd="11" destOrd="0" presId="urn:microsoft.com/office/officeart/2005/8/layout/cycle5"/>
    <dgm:cxn modelId="{BCA9A9A4-500A-4B75-AA54-49334CEB331E}" type="presParOf" srcId="{A8D1D891-11F5-427B-9BB3-68AA3C5B2768}" destId="{5689F72E-B315-4A86-891F-8BA1F1E9C3A7}" srcOrd="12" destOrd="0" presId="urn:microsoft.com/office/officeart/2005/8/layout/cycle5"/>
    <dgm:cxn modelId="{BC608250-9877-48D5-95AC-19AC63D54D96}" type="presParOf" srcId="{A8D1D891-11F5-427B-9BB3-68AA3C5B2768}" destId="{E27340F8-21BA-42A9-BF97-26E0A7951D2E}" srcOrd="13" destOrd="0" presId="urn:microsoft.com/office/officeart/2005/8/layout/cycle5"/>
    <dgm:cxn modelId="{1780F9F1-D75C-441A-9427-55FF5A101D4A}" type="presParOf" srcId="{A8D1D891-11F5-427B-9BB3-68AA3C5B2768}" destId="{C14AC9CD-9065-414A-893F-3ED3F02ADE5A}" srcOrd="14" destOrd="0" presId="urn:microsoft.com/office/officeart/2005/8/layout/cycle5"/>
    <dgm:cxn modelId="{D472EE5C-1ADC-4849-BD7E-E9A0A099405A}" type="presParOf" srcId="{A8D1D891-11F5-427B-9BB3-68AA3C5B2768}" destId="{4CDDC45D-3908-4544-83B2-CABD2A69723E}" srcOrd="15" destOrd="0" presId="urn:microsoft.com/office/officeart/2005/8/layout/cycle5"/>
    <dgm:cxn modelId="{88D1D8CE-E1A8-4BAE-A062-63E7984A5A75}" type="presParOf" srcId="{A8D1D891-11F5-427B-9BB3-68AA3C5B2768}" destId="{F60F3695-A0A2-45AE-9480-5B1FC5A430D4}" srcOrd="16" destOrd="0" presId="urn:microsoft.com/office/officeart/2005/8/layout/cycle5"/>
    <dgm:cxn modelId="{1CF6B2E3-AADC-4DBE-8FDC-E03062A8CA3D}" type="presParOf" srcId="{A8D1D891-11F5-427B-9BB3-68AA3C5B2768}" destId="{FA11E48F-E516-4116-B798-492BD8F11D23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6F937-8C54-49B1-9EAE-0A2A36C0F8F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B6B067-CD34-4909-9A32-6B6B30F4C7F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Force-directed graph drawing algorithms are a class of algorithms for drawing graphs in an aesthetically-pleasing way.</a:t>
          </a:r>
          <a:endParaRPr lang="en-US"/>
        </a:p>
      </dgm:t>
    </dgm:pt>
    <dgm:pt modelId="{FBF80CF7-20F9-4196-8C8E-E01DA90D07C8}" type="parTrans" cxnId="{0C76F433-F78D-4654-8D9A-1722B73DE7B7}">
      <dgm:prSet/>
      <dgm:spPr/>
      <dgm:t>
        <a:bodyPr/>
        <a:lstStyle/>
        <a:p>
          <a:endParaRPr lang="en-US"/>
        </a:p>
      </dgm:t>
    </dgm:pt>
    <dgm:pt modelId="{A33E081D-89D8-4603-94C3-0EC6462FF2C9}" type="sibTrans" cxnId="{0C76F433-F78D-4654-8D9A-1722B73DE7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27441E-21DC-4974-BBA0-8BE387DC652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hlinkClick xmlns:r="http://schemas.openxmlformats.org/officeDocument/2006/relationships" r:id="rId1"/>
            </a:rPr>
            <a:t>https://en.wikipedia.org/wiki/Force-directed_graph_drawing</a:t>
          </a:r>
          <a:endParaRPr lang="en-US"/>
        </a:p>
      </dgm:t>
    </dgm:pt>
    <dgm:pt modelId="{739B3221-BEE4-45A2-AEC8-0AD8611F9008}" type="parTrans" cxnId="{A59F0C5B-EF92-4AAC-BFBE-C0EFA521E08E}">
      <dgm:prSet/>
      <dgm:spPr/>
      <dgm:t>
        <a:bodyPr/>
        <a:lstStyle/>
        <a:p>
          <a:endParaRPr lang="en-US"/>
        </a:p>
      </dgm:t>
    </dgm:pt>
    <dgm:pt modelId="{5908D5D3-60F4-41FB-956A-A2225BFC3CE6}" type="sibTrans" cxnId="{A59F0C5B-EF92-4AAC-BFBE-C0EFA521E08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F72A14-CB78-4896-876F-E8AC13851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3D Force-Directed Graph is the most popular web component </a:t>
          </a:r>
          <a:r>
            <a:rPr lang="en-GB" dirty="0"/>
            <a:t>for representing a graph data structure in a 3-dimensional space using a force-directed iterative layout</a:t>
          </a:r>
          <a:r>
            <a:rPr lang="en-US" dirty="0"/>
            <a:t>.</a:t>
          </a:r>
        </a:p>
      </dgm:t>
    </dgm:pt>
    <dgm:pt modelId="{05D5BB37-8E23-4470-B6DE-61020FC27222}" type="parTrans" cxnId="{E750FFEC-7C02-4E42-A527-E0B6A98C915D}">
      <dgm:prSet/>
      <dgm:spPr/>
      <dgm:t>
        <a:bodyPr/>
        <a:lstStyle/>
        <a:p>
          <a:endParaRPr lang="en-US"/>
        </a:p>
      </dgm:t>
    </dgm:pt>
    <dgm:pt modelId="{197BB9AF-7672-4996-B2ED-061FAE36DD52}" type="sibTrans" cxnId="{E750FFEC-7C02-4E42-A527-E0B6A98C91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06518A-62A4-4047-8820-AE4A97FF90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has been imported into the forked extension codebase as a YARN dependency and used to render the assets and devices hierarchy as a graph structure.</a:t>
          </a:r>
        </a:p>
      </dgm:t>
    </dgm:pt>
    <dgm:pt modelId="{D4124B39-DBC1-4F00-AD53-91B79C320EEF}" type="parTrans" cxnId="{467F68A5-1483-4BE7-9249-C757AC6D972D}">
      <dgm:prSet/>
      <dgm:spPr/>
      <dgm:t>
        <a:bodyPr/>
        <a:lstStyle/>
        <a:p>
          <a:endParaRPr lang="en-US"/>
        </a:p>
      </dgm:t>
    </dgm:pt>
    <dgm:pt modelId="{140F9BD6-FD13-4D7F-8160-732442AB2DC2}" type="sibTrans" cxnId="{467F68A5-1483-4BE7-9249-C757AC6D972D}">
      <dgm:prSet/>
      <dgm:spPr/>
      <dgm:t>
        <a:bodyPr/>
        <a:lstStyle/>
        <a:p>
          <a:endParaRPr lang="en-US"/>
        </a:p>
      </dgm:t>
    </dgm:pt>
    <dgm:pt modelId="{17BE42EE-203E-4D96-AB42-78B3E2F7430E}" type="pres">
      <dgm:prSet presAssocID="{8E66F937-8C54-49B1-9EAE-0A2A36C0F8F2}" presName="root" presStyleCnt="0">
        <dgm:presLayoutVars>
          <dgm:dir/>
          <dgm:resizeHandles val="exact"/>
        </dgm:presLayoutVars>
      </dgm:prSet>
      <dgm:spPr/>
    </dgm:pt>
    <dgm:pt modelId="{B953BAB1-227C-46EE-BE18-B211039A5D32}" type="pres">
      <dgm:prSet presAssocID="{8E66F937-8C54-49B1-9EAE-0A2A36C0F8F2}" presName="container" presStyleCnt="0">
        <dgm:presLayoutVars>
          <dgm:dir/>
          <dgm:resizeHandles val="exact"/>
        </dgm:presLayoutVars>
      </dgm:prSet>
      <dgm:spPr/>
    </dgm:pt>
    <dgm:pt modelId="{9CD2ED70-59F0-461C-A8A4-CEEDE529AC40}" type="pres">
      <dgm:prSet presAssocID="{3FB6B067-CD34-4909-9A32-6B6B30F4C7FB}" presName="compNode" presStyleCnt="0"/>
      <dgm:spPr/>
    </dgm:pt>
    <dgm:pt modelId="{8C380EF7-3DF0-4560-A0EB-55B39AFFC70A}" type="pres">
      <dgm:prSet presAssocID="{3FB6B067-CD34-4909-9A32-6B6B30F4C7FB}" presName="iconBgRect" presStyleLbl="bgShp" presStyleIdx="0" presStyleCnt="4"/>
      <dgm:spPr/>
    </dgm:pt>
    <dgm:pt modelId="{1A490AAE-85B7-4532-986D-CF8269721845}" type="pres">
      <dgm:prSet presAssocID="{3FB6B067-CD34-4909-9A32-6B6B30F4C7FB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D7B0D915-CA3D-445C-9FDA-5B633D762208}" type="pres">
      <dgm:prSet presAssocID="{3FB6B067-CD34-4909-9A32-6B6B30F4C7FB}" presName="spaceRect" presStyleCnt="0"/>
      <dgm:spPr/>
    </dgm:pt>
    <dgm:pt modelId="{D06037CB-144B-41D4-ACC6-DFF232F13A6B}" type="pres">
      <dgm:prSet presAssocID="{3FB6B067-CD34-4909-9A32-6B6B30F4C7FB}" presName="textRect" presStyleLbl="revTx" presStyleIdx="0" presStyleCnt="4">
        <dgm:presLayoutVars>
          <dgm:chMax val="1"/>
          <dgm:chPref val="1"/>
        </dgm:presLayoutVars>
      </dgm:prSet>
      <dgm:spPr/>
    </dgm:pt>
    <dgm:pt modelId="{2616D416-666A-4718-B56C-4332D62A41DB}" type="pres">
      <dgm:prSet presAssocID="{A33E081D-89D8-4603-94C3-0EC6462FF2C9}" presName="sibTrans" presStyleLbl="sibTrans2D1" presStyleIdx="0" presStyleCnt="0"/>
      <dgm:spPr/>
    </dgm:pt>
    <dgm:pt modelId="{3DCBD4B1-CE78-445E-BFDE-9A3DED341CAE}" type="pres">
      <dgm:prSet presAssocID="{6827441E-21DC-4974-BBA0-8BE387DC6526}" presName="compNode" presStyleCnt="0"/>
      <dgm:spPr/>
    </dgm:pt>
    <dgm:pt modelId="{D2A22A00-13E1-439F-9080-BCC5444D1681}" type="pres">
      <dgm:prSet presAssocID="{6827441E-21DC-4974-BBA0-8BE387DC6526}" presName="iconBgRect" presStyleLbl="bgShp" presStyleIdx="1" presStyleCnt="4"/>
      <dgm:spPr/>
    </dgm:pt>
    <dgm:pt modelId="{5D166DE2-9121-4A29-99A0-1B44ED2AB633}" type="pres">
      <dgm:prSet presAssocID="{6827441E-21DC-4974-BBA0-8BE387DC6526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F1B098D-7EDE-4880-9DB1-DBE091227E2D}" type="pres">
      <dgm:prSet presAssocID="{6827441E-21DC-4974-BBA0-8BE387DC6526}" presName="spaceRect" presStyleCnt="0"/>
      <dgm:spPr/>
    </dgm:pt>
    <dgm:pt modelId="{22AA24E3-9236-4A35-BEE0-A01ADE1024C6}" type="pres">
      <dgm:prSet presAssocID="{6827441E-21DC-4974-BBA0-8BE387DC6526}" presName="textRect" presStyleLbl="revTx" presStyleIdx="1" presStyleCnt="4">
        <dgm:presLayoutVars>
          <dgm:chMax val="1"/>
          <dgm:chPref val="1"/>
        </dgm:presLayoutVars>
      </dgm:prSet>
      <dgm:spPr/>
    </dgm:pt>
    <dgm:pt modelId="{EE9C466E-F641-4E5C-AAB3-BE78D9AFA676}" type="pres">
      <dgm:prSet presAssocID="{5908D5D3-60F4-41FB-956A-A2225BFC3CE6}" presName="sibTrans" presStyleLbl="sibTrans2D1" presStyleIdx="0" presStyleCnt="0"/>
      <dgm:spPr/>
    </dgm:pt>
    <dgm:pt modelId="{CD5699A7-F2CF-4B3F-9236-1EDEA2A6868A}" type="pres">
      <dgm:prSet presAssocID="{26F72A14-CB78-4896-876F-E8AC13851B64}" presName="compNode" presStyleCnt="0"/>
      <dgm:spPr/>
    </dgm:pt>
    <dgm:pt modelId="{A6C23FF2-6639-4B08-980E-45F6EFD34E2B}" type="pres">
      <dgm:prSet presAssocID="{26F72A14-CB78-4896-876F-E8AC13851B64}" presName="iconBgRect" presStyleLbl="bgShp" presStyleIdx="2" presStyleCnt="4"/>
      <dgm:spPr/>
    </dgm:pt>
    <dgm:pt modelId="{35E32EB4-DF18-4574-AB80-695D3B4D35F8}" type="pres">
      <dgm:prSet presAssocID="{26F72A14-CB78-4896-876F-E8AC13851B64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1FFDFCB4-E8F7-4B3F-8926-AEC4824B1328}" type="pres">
      <dgm:prSet presAssocID="{26F72A14-CB78-4896-876F-E8AC13851B64}" presName="spaceRect" presStyleCnt="0"/>
      <dgm:spPr/>
    </dgm:pt>
    <dgm:pt modelId="{DF60458D-AA70-43EF-A137-C8201B94FB40}" type="pres">
      <dgm:prSet presAssocID="{26F72A14-CB78-4896-876F-E8AC13851B64}" presName="textRect" presStyleLbl="revTx" presStyleIdx="2" presStyleCnt="4">
        <dgm:presLayoutVars>
          <dgm:chMax val="1"/>
          <dgm:chPref val="1"/>
        </dgm:presLayoutVars>
      </dgm:prSet>
      <dgm:spPr/>
    </dgm:pt>
    <dgm:pt modelId="{FAA4C149-6AD7-4958-829B-01BBA78158F0}" type="pres">
      <dgm:prSet presAssocID="{197BB9AF-7672-4996-B2ED-061FAE36DD52}" presName="sibTrans" presStyleLbl="sibTrans2D1" presStyleIdx="0" presStyleCnt="0"/>
      <dgm:spPr/>
    </dgm:pt>
    <dgm:pt modelId="{B5F7A5A9-A7E8-4AF7-92A0-A2C4BD5B3CF1}" type="pres">
      <dgm:prSet presAssocID="{BD06518A-62A4-4047-8820-AE4A97FF906C}" presName="compNode" presStyleCnt="0"/>
      <dgm:spPr/>
    </dgm:pt>
    <dgm:pt modelId="{CFB77FA6-620C-4966-AF8F-9D22E7C0D663}" type="pres">
      <dgm:prSet presAssocID="{BD06518A-62A4-4047-8820-AE4A97FF906C}" presName="iconBgRect" presStyleLbl="bgShp" presStyleIdx="3" presStyleCnt="4"/>
      <dgm:spPr/>
    </dgm:pt>
    <dgm:pt modelId="{7BA40D85-CDFF-4C31-9317-A1CF93BD90C7}" type="pres">
      <dgm:prSet presAssocID="{BD06518A-62A4-4047-8820-AE4A97FF906C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4E0B4653-1122-4423-8668-D5429AAA853E}" type="pres">
      <dgm:prSet presAssocID="{BD06518A-62A4-4047-8820-AE4A97FF906C}" presName="spaceRect" presStyleCnt="0"/>
      <dgm:spPr/>
    </dgm:pt>
    <dgm:pt modelId="{FDFFBB04-C43A-4B35-8190-D3F48AD2EC9A}" type="pres">
      <dgm:prSet presAssocID="{BD06518A-62A4-4047-8820-AE4A97FF90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A5661C-47DF-4620-86E5-71E9F161E284}" type="presOf" srcId="{BD06518A-62A4-4047-8820-AE4A97FF906C}" destId="{FDFFBB04-C43A-4B35-8190-D3F48AD2EC9A}" srcOrd="0" destOrd="0" presId="urn:microsoft.com/office/officeart/2018/2/layout/IconCircleList"/>
    <dgm:cxn modelId="{295BCC20-6902-48E2-8263-06B21361CC89}" type="presOf" srcId="{3FB6B067-CD34-4909-9A32-6B6B30F4C7FB}" destId="{D06037CB-144B-41D4-ACC6-DFF232F13A6B}" srcOrd="0" destOrd="0" presId="urn:microsoft.com/office/officeart/2018/2/layout/IconCircleList"/>
    <dgm:cxn modelId="{0C76F433-F78D-4654-8D9A-1722B73DE7B7}" srcId="{8E66F937-8C54-49B1-9EAE-0A2A36C0F8F2}" destId="{3FB6B067-CD34-4909-9A32-6B6B30F4C7FB}" srcOrd="0" destOrd="0" parTransId="{FBF80CF7-20F9-4196-8C8E-E01DA90D07C8}" sibTransId="{A33E081D-89D8-4603-94C3-0EC6462FF2C9}"/>
    <dgm:cxn modelId="{6D18F036-2994-465D-B669-20C776EDD53F}" type="presOf" srcId="{8E66F937-8C54-49B1-9EAE-0A2A36C0F8F2}" destId="{17BE42EE-203E-4D96-AB42-78B3E2F7430E}" srcOrd="0" destOrd="0" presId="urn:microsoft.com/office/officeart/2018/2/layout/IconCircleList"/>
    <dgm:cxn modelId="{60243837-B94A-42BD-B783-922B184ED173}" type="presOf" srcId="{197BB9AF-7672-4996-B2ED-061FAE36DD52}" destId="{FAA4C149-6AD7-4958-829B-01BBA78158F0}" srcOrd="0" destOrd="0" presId="urn:microsoft.com/office/officeart/2018/2/layout/IconCircleList"/>
    <dgm:cxn modelId="{A59F0C5B-EF92-4AAC-BFBE-C0EFA521E08E}" srcId="{8E66F937-8C54-49B1-9EAE-0A2A36C0F8F2}" destId="{6827441E-21DC-4974-BBA0-8BE387DC6526}" srcOrd="1" destOrd="0" parTransId="{739B3221-BEE4-45A2-AEC8-0AD8611F9008}" sibTransId="{5908D5D3-60F4-41FB-956A-A2225BFC3CE6}"/>
    <dgm:cxn modelId="{D9CA8441-0E0E-47AB-8502-2B5E8EEC4E1A}" type="presOf" srcId="{6827441E-21DC-4974-BBA0-8BE387DC6526}" destId="{22AA24E3-9236-4A35-BEE0-A01ADE1024C6}" srcOrd="0" destOrd="0" presId="urn:microsoft.com/office/officeart/2018/2/layout/IconCircleList"/>
    <dgm:cxn modelId="{467F68A5-1483-4BE7-9249-C757AC6D972D}" srcId="{8E66F937-8C54-49B1-9EAE-0A2A36C0F8F2}" destId="{BD06518A-62A4-4047-8820-AE4A97FF906C}" srcOrd="3" destOrd="0" parTransId="{D4124B39-DBC1-4F00-AD53-91B79C320EEF}" sibTransId="{140F9BD6-FD13-4D7F-8160-732442AB2DC2}"/>
    <dgm:cxn modelId="{356A8EAC-541B-4A66-A39A-FC0D7A8F1192}" type="presOf" srcId="{5908D5D3-60F4-41FB-956A-A2225BFC3CE6}" destId="{EE9C466E-F641-4E5C-AAB3-BE78D9AFA676}" srcOrd="0" destOrd="0" presId="urn:microsoft.com/office/officeart/2018/2/layout/IconCircleList"/>
    <dgm:cxn modelId="{C4B430BF-669B-42D7-BBFC-7DA6D37381E2}" type="presOf" srcId="{26F72A14-CB78-4896-876F-E8AC13851B64}" destId="{DF60458D-AA70-43EF-A137-C8201B94FB40}" srcOrd="0" destOrd="0" presId="urn:microsoft.com/office/officeart/2018/2/layout/IconCircleList"/>
    <dgm:cxn modelId="{E750FFEC-7C02-4E42-A527-E0B6A98C915D}" srcId="{8E66F937-8C54-49B1-9EAE-0A2A36C0F8F2}" destId="{26F72A14-CB78-4896-876F-E8AC13851B64}" srcOrd="2" destOrd="0" parTransId="{05D5BB37-8E23-4470-B6DE-61020FC27222}" sibTransId="{197BB9AF-7672-4996-B2ED-061FAE36DD52}"/>
    <dgm:cxn modelId="{1645EFEF-4B11-4852-B97A-364E240CE0BA}" type="presOf" srcId="{A33E081D-89D8-4603-94C3-0EC6462FF2C9}" destId="{2616D416-666A-4718-B56C-4332D62A41DB}" srcOrd="0" destOrd="0" presId="urn:microsoft.com/office/officeart/2018/2/layout/IconCircleList"/>
    <dgm:cxn modelId="{5DAF3CAB-90C9-40F7-AB59-AFF4E6F69CA5}" type="presParOf" srcId="{17BE42EE-203E-4D96-AB42-78B3E2F7430E}" destId="{B953BAB1-227C-46EE-BE18-B211039A5D32}" srcOrd="0" destOrd="0" presId="urn:microsoft.com/office/officeart/2018/2/layout/IconCircleList"/>
    <dgm:cxn modelId="{8D53BE05-CF40-4292-B4FA-7B834D106272}" type="presParOf" srcId="{B953BAB1-227C-46EE-BE18-B211039A5D32}" destId="{9CD2ED70-59F0-461C-A8A4-CEEDE529AC40}" srcOrd="0" destOrd="0" presId="urn:microsoft.com/office/officeart/2018/2/layout/IconCircleList"/>
    <dgm:cxn modelId="{7B12B305-E2D5-47B1-93F2-E1D191B299DA}" type="presParOf" srcId="{9CD2ED70-59F0-461C-A8A4-CEEDE529AC40}" destId="{8C380EF7-3DF0-4560-A0EB-55B39AFFC70A}" srcOrd="0" destOrd="0" presId="urn:microsoft.com/office/officeart/2018/2/layout/IconCircleList"/>
    <dgm:cxn modelId="{A8C2D8A6-BA94-4615-B1DA-A3FF4FC34D96}" type="presParOf" srcId="{9CD2ED70-59F0-461C-A8A4-CEEDE529AC40}" destId="{1A490AAE-85B7-4532-986D-CF8269721845}" srcOrd="1" destOrd="0" presId="urn:microsoft.com/office/officeart/2018/2/layout/IconCircleList"/>
    <dgm:cxn modelId="{468AE781-64B4-4F88-A6AB-245449457FB4}" type="presParOf" srcId="{9CD2ED70-59F0-461C-A8A4-CEEDE529AC40}" destId="{D7B0D915-CA3D-445C-9FDA-5B633D762208}" srcOrd="2" destOrd="0" presId="urn:microsoft.com/office/officeart/2018/2/layout/IconCircleList"/>
    <dgm:cxn modelId="{7360E2F6-EA2F-4C4A-8ED2-206033030BC5}" type="presParOf" srcId="{9CD2ED70-59F0-461C-A8A4-CEEDE529AC40}" destId="{D06037CB-144B-41D4-ACC6-DFF232F13A6B}" srcOrd="3" destOrd="0" presId="urn:microsoft.com/office/officeart/2018/2/layout/IconCircleList"/>
    <dgm:cxn modelId="{FBE996A7-5D1D-425E-80B2-E0B807BDC039}" type="presParOf" srcId="{B953BAB1-227C-46EE-BE18-B211039A5D32}" destId="{2616D416-666A-4718-B56C-4332D62A41DB}" srcOrd="1" destOrd="0" presId="urn:microsoft.com/office/officeart/2018/2/layout/IconCircleList"/>
    <dgm:cxn modelId="{404E5729-C020-4122-91E9-C6E56D5F8247}" type="presParOf" srcId="{B953BAB1-227C-46EE-BE18-B211039A5D32}" destId="{3DCBD4B1-CE78-445E-BFDE-9A3DED341CAE}" srcOrd="2" destOrd="0" presId="urn:microsoft.com/office/officeart/2018/2/layout/IconCircleList"/>
    <dgm:cxn modelId="{4EF01C04-4798-4982-9F51-A21018D0D679}" type="presParOf" srcId="{3DCBD4B1-CE78-445E-BFDE-9A3DED341CAE}" destId="{D2A22A00-13E1-439F-9080-BCC5444D1681}" srcOrd="0" destOrd="0" presId="urn:microsoft.com/office/officeart/2018/2/layout/IconCircleList"/>
    <dgm:cxn modelId="{34D41C18-CBAF-4D37-8FDE-E8B6C1BDFFA4}" type="presParOf" srcId="{3DCBD4B1-CE78-445E-BFDE-9A3DED341CAE}" destId="{5D166DE2-9121-4A29-99A0-1B44ED2AB633}" srcOrd="1" destOrd="0" presId="urn:microsoft.com/office/officeart/2018/2/layout/IconCircleList"/>
    <dgm:cxn modelId="{D3EFE43D-849A-4620-91F6-FA01D1217A7B}" type="presParOf" srcId="{3DCBD4B1-CE78-445E-BFDE-9A3DED341CAE}" destId="{DF1B098D-7EDE-4880-9DB1-DBE091227E2D}" srcOrd="2" destOrd="0" presId="urn:microsoft.com/office/officeart/2018/2/layout/IconCircleList"/>
    <dgm:cxn modelId="{95EACE3B-F722-4199-8316-93D3B2826FF3}" type="presParOf" srcId="{3DCBD4B1-CE78-445E-BFDE-9A3DED341CAE}" destId="{22AA24E3-9236-4A35-BEE0-A01ADE1024C6}" srcOrd="3" destOrd="0" presId="urn:microsoft.com/office/officeart/2018/2/layout/IconCircleList"/>
    <dgm:cxn modelId="{24C513A3-F92C-42A4-B557-439BD33C106A}" type="presParOf" srcId="{B953BAB1-227C-46EE-BE18-B211039A5D32}" destId="{EE9C466E-F641-4E5C-AAB3-BE78D9AFA676}" srcOrd="3" destOrd="0" presId="urn:microsoft.com/office/officeart/2018/2/layout/IconCircleList"/>
    <dgm:cxn modelId="{0DB3A3FA-4528-4282-BA30-EA192BB1B088}" type="presParOf" srcId="{B953BAB1-227C-46EE-BE18-B211039A5D32}" destId="{CD5699A7-F2CF-4B3F-9236-1EDEA2A6868A}" srcOrd="4" destOrd="0" presId="urn:microsoft.com/office/officeart/2018/2/layout/IconCircleList"/>
    <dgm:cxn modelId="{2592D0F1-FE14-4040-BF7A-1F605C368C46}" type="presParOf" srcId="{CD5699A7-F2CF-4B3F-9236-1EDEA2A6868A}" destId="{A6C23FF2-6639-4B08-980E-45F6EFD34E2B}" srcOrd="0" destOrd="0" presId="urn:microsoft.com/office/officeart/2018/2/layout/IconCircleList"/>
    <dgm:cxn modelId="{F09D0EDB-35AD-4B3B-A332-DBBE864D75BA}" type="presParOf" srcId="{CD5699A7-F2CF-4B3F-9236-1EDEA2A6868A}" destId="{35E32EB4-DF18-4574-AB80-695D3B4D35F8}" srcOrd="1" destOrd="0" presId="urn:microsoft.com/office/officeart/2018/2/layout/IconCircleList"/>
    <dgm:cxn modelId="{B240993C-9716-4301-8194-20C3DF9EC301}" type="presParOf" srcId="{CD5699A7-F2CF-4B3F-9236-1EDEA2A6868A}" destId="{1FFDFCB4-E8F7-4B3F-8926-AEC4824B1328}" srcOrd="2" destOrd="0" presId="urn:microsoft.com/office/officeart/2018/2/layout/IconCircleList"/>
    <dgm:cxn modelId="{14A5393E-88AA-493C-9DE6-337698BB2CB5}" type="presParOf" srcId="{CD5699A7-F2CF-4B3F-9236-1EDEA2A6868A}" destId="{DF60458D-AA70-43EF-A137-C8201B94FB40}" srcOrd="3" destOrd="0" presId="urn:microsoft.com/office/officeart/2018/2/layout/IconCircleList"/>
    <dgm:cxn modelId="{80B6E85B-E2D7-4ACD-894F-FD46E1C79BA3}" type="presParOf" srcId="{B953BAB1-227C-46EE-BE18-B211039A5D32}" destId="{FAA4C149-6AD7-4958-829B-01BBA78158F0}" srcOrd="5" destOrd="0" presId="urn:microsoft.com/office/officeart/2018/2/layout/IconCircleList"/>
    <dgm:cxn modelId="{8119DEFC-C18A-4217-838E-F867CD042A65}" type="presParOf" srcId="{B953BAB1-227C-46EE-BE18-B211039A5D32}" destId="{B5F7A5A9-A7E8-4AF7-92A0-A2C4BD5B3CF1}" srcOrd="6" destOrd="0" presId="urn:microsoft.com/office/officeart/2018/2/layout/IconCircleList"/>
    <dgm:cxn modelId="{7C409A75-2A8D-4D51-8227-12672B3AEB33}" type="presParOf" srcId="{B5F7A5A9-A7E8-4AF7-92A0-A2C4BD5B3CF1}" destId="{CFB77FA6-620C-4966-AF8F-9D22E7C0D663}" srcOrd="0" destOrd="0" presId="urn:microsoft.com/office/officeart/2018/2/layout/IconCircleList"/>
    <dgm:cxn modelId="{10246A4F-AB3D-4576-81FA-23E26B853210}" type="presParOf" srcId="{B5F7A5A9-A7E8-4AF7-92A0-A2C4BD5B3CF1}" destId="{7BA40D85-CDFF-4C31-9317-A1CF93BD90C7}" srcOrd="1" destOrd="0" presId="urn:microsoft.com/office/officeart/2018/2/layout/IconCircleList"/>
    <dgm:cxn modelId="{9D82665A-8780-4F72-9FBA-F73EF26C3AF5}" type="presParOf" srcId="{B5F7A5A9-A7E8-4AF7-92A0-A2C4BD5B3CF1}" destId="{4E0B4653-1122-4423-8668-D5429AAA853E}" srcOrd="2" destOrd="0" presId="urn:microsoft.com/office/officeart/2018/2/layout/IconCircleList"/>
    <dgm:cxn modelId="{5DF5DFFF-838B-4BBC-BB3F-60D6EA29344D}" type="presParOf" srcId="{B5F7A5A9-A7E8-4AF7-92A0-A2C4BD5B3CF1}" destId="{FDFFBB04-C43A-4B35-8190-D3F48AD2EC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6A689-0672-4F39-A458-EF6803840F03}">
      <dsp:nvSpPr>
        <dsp:cNvPr id="0" name=""/>
        <dsp:cNvSpPr/>
      </dsp:nvSpPr>
      <dsp:spPr>
        <a:xfrm>
          <a:off x="1653048" y="77602"/>
          <a:ext cx="1737324" cy="10410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Data Visualization</a:t>
          </a:r>
          <a:r>
            <a:rPr lang="en-GB" sz="1000" b="0" i="0" kern="1200" dirty="0"/>
            <a:t>: Users can create various widgets such as charts, graphs, tables, and more to visualize data obtained from connected devices. </a:t>
          </a:r>
          <a:endParaRPr lang="en-US" sz="1000" kern="1200" dirty="0"/>
        </a:p>
      </dsp:txBody>
      <dsp:txXfrm>
        <a:off x="1703869" y="128423"/>
        <a:ext cx="1635682" cy="939439"/>
      </dsp:txXfrm>
    </dsp:sp>
    <dsp:sp modelId="{8B9377E9-1471-4ED6-9DE6-3BA611133FC8}">
      <dsp:nvSpPr>
        <dsp:cNvPr id="0" name=""/>
        <dsp:cNvSpPr/>
      </dsp:nvSpPr>
      <dsp:spPr>
        <a:xfrm>
          <a:off x="319055" y="565945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3189744" y="279632"/>
              </a:moveTo>
              <a:arcTo wR="2133745" hR="2133745" stAng="17979806" swAng="65206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C8E49-FEFA-4413-9356-233B6726140F}">
      <dsp:nvSpPr>
        <dsp:cNvPr id="0" name=""/>
        <dsp:cNvSpPr/>
      </dsp:nvSpPr>
      <dsp:spPr>
        <a:xfrm>
          <a:off x="3505484" y="1168142"/>
          <a:ext cx="1728208" cy="1089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Device Management</a:t>
          </a:r>
          <a:r>
            <a:rPr lang="en-GB" sz="1000" b="0" i="0" kern="1200" dirty="0"/>
            <a:t>: Dashboards can be used to perform management operations on devices.</a:t>
          </a:r>
          <a:endParaRPr lang="en-US" sz="1000" kern="1200" dirty="0"/>
        </a:p>
      </dsp:txBody>
      <dsp:txXfrm>
        <a:off x="3558692" y="1221350"/>
        <a:ext cx="1621792" cy="983554"/>
      </dsp:txXfrm>
    </dsp:sp>
    <dsp:sp modelId="{8C6D0BC7-0C63-4E7B-A26D-4018110DCE51}">
      <dsp:nvSpPr>
        <dsp:cNvPr id="0" name=""/>
        <dsp:cNvSpPr/>
      </dsp:nvSpPr>
      <dsp:spPr>
        <a:xfrm>
          <a:off x="352762" y="547212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4253399" y="1888930"/>
              </a:moveTo>
              <a:arcTo wR="2133745" hR="2133745" stAng="21204700" swAng="882526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ADC34-A1E4-4159-B439-311DFDCD566E}">
      <dsp:nvSpPr>
        <dsp:cNvPr id="0" name=""/>
        <dsp:cNvSpPr/>
      </dsp:nvSpPr>
      <dsp:spPr>
        <a:xfrm>
          <a:off x="3554399" y="3159570"/>
          <a:ext cx="1630376" cy="109081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Interactivity</a:t>
          </a:r>
          <a:r>
            <a:rPr lang="en-GB" sz="1000" b="0" i="0" kern="1200" dirty="0"/>
            <a:t>: Dashboards can be designed with interactive elements such as buttons, switches, etc.</a:t>
          </a:r>
          <a:endParaRPr lang="en-US" sz="1000" kern="1200" dirty="0"/>
        </a:p>
      </dsp:txBody>
      <dsp:txXfrm>
        <a:off x="3607648" y="3212819"/>
        <a:ext cx="1523878" cy="984313"/>
      </dsp:txXfrm>
    </dsp:sp>
    <dsp:sp modelId="{BB96E92F-B1DA-43ED-8DAC-5E8F141BE911}">
      <dsp:nvSpPr>
        <dsp:cNvPr id="0" name=""/>
        <dsp:cNvSpPr/>
      </dsp:nvSpPr>
      <dsp:spPr>
        <a:xfrm>
          <a:off x="277717" y="643937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3559928" y="3720840"/>
              </a:moveTo>
              <a:arcTo wR="2133745" hR="2133745" stAng="2883405" swAng="80233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1B4B6-EB4F-465B-983E-8E9A16B4B408}">
      <dsp:nvSpPr>
        <dsp:cNvPr id="0" name=""/>
        <dsp:cNvSpPr/>
      </dsp:nvSpPr>
      <dsp:spPr>
        <a:xfrm>
          <a:off x="1758653" y="4331876"/>
          <a:ext cx="1526114" cy="10675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Display Customization</a:t>
          </a:r>
          <a:r>
            <a:rPr lang="en-GB" sz="1000" b="0" i="0" kern="1200" dirty="0"/>
            <a:t>: Users can customize visualization aspects to create a user-friendly and informative interface.</a:t>
          </a:r>
          <a:endParaRPr lang="en-US" sz="1000" kern="1200" dirty="0"/>
        </a:p>
      </dsp:txBody>
      <dsp:txXfrm>
        <a:off x="1810765" y="4383988"/>
        <a:ext cx="1421890" cy="963292"/>
      </dsp:txXfrm>
    </dsp:sp>
    <dsp:sp modelId="{20168D64-41BF-4172-88EC-506E81150E21}">
      <dsp:nvSpPr>
        <dsp:cNvPr id="0" name=""/>
        <dsp:cNvSpPr/>
      </dsp:nvSpPr>
      <dsp:spPr>
        <a:xfrm>
          <a:off x="387965" y="598143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1223235" y="4063470"/>
              </a:moveTo>
              <a:arcTo wR="2133745" hR="2133745" stAng="6915572" swAng="78276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9F72E-B315-4A86-891F-8BA1F1E9C3A7}">
      <dsp:nvSpPr>
        <dsp:cNvPr id="0" name=""/>
        <dsp:cNvSpPr/>
      </dsp:nvSpPr>
      <dsp:spPr>
        <a:xfrm>
          <a:off x="-108306" y="3295278"/>
          <a:ext cx="1564278" cy="10069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Role-Based Access</a:t>
          </a:r>
          <a:r>
            <a:rPr lang="en-GB" sz="1000" b="0" i="0" kern="1200" dirty="0"/>
            <a:t>: Access to dashboards controlled with different levels of privileges based on user roles.</a:t>
          </a:r>
          <a:endParaRPr lang="en-US" sz="1000" kern="1200" dirty="0"/>
        </a:p>
      </dsp:txBody>
      <dsp:txXfrm>
        <a:off x="-59150" y="3344434"/>
        <a:ext cx="1465966" cy="908653"/>
      </dsp:txXfrm>
    </dsp:sp>
    <dsp:sp modelId="{C14AC9CD-9065-414A-893F-3ED3F02ADE5A}">
      <dsp:nvSpPr>
        <dsp:cNvPr id="0" name=""/>
        <dsp:cNvSpPr/>
      </dsp:nvSpPr>
      <dsp:spPr>
        <a:xfrm>
          <a:off x="387965" y="598143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28849" y="2483433"/>
              </a:moveTo>
              <a:arcTo wR="2133745" hR="2133745" stAng="10234053" swAng="1077846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DC45D-3908-4544-83B2-CABD2A69723E}">
      <dsp:nvSpPr>
        <dsp:cNvPr id="0" name=""/>
        <dsp:cNvSpPr/>
      </dsp:nvSpPr>
      <dsp:spPr>
        <a:xfrm>
          <a:off x="-143568" y="1129109"/>
          <a:ext cx="1634802" cy="10718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dirty="0"/>
            <a:t>Extensibility with widgets</a:t>
          </a:r>
          <a:r>
            <a:rPr lang="en-GB" sz="1000" b="0" i="0" kern="1200" dirty="0"/>
            <a:t>: Possibility to enrich the set of provided system widget with custom developed additional UI modules that seamlessly integrate into any IoT Dashboard.</a:t>
          </a:r>
          <a:endParaRPr lang="en-US" sz="1000" kern="1200" dirty="0"/>
        </a:p>
      </dsp:txBody>
      <dsp:txXfrm>
        <a:off x="-91246" y="1181431"/>
        <a:ext cx="1530158" cy="967169"/>
      </dsp:txXfrm>
    </dsp:sp>
    <dsp:sp modelId="{FA11E48F-E516-4116-B798-492BD8F11D23}">
      <dsp:nvSpPr>
        <dsp:cNvPr id="0" name=""/>
        <dsp:cNvSpPr/>
      </dsp:nvSpPr>
      <dsp:spPr>
        <a:xfrm>
          <a:off x="387965" y="598143"/>
          <a:ext cx="4267490" cy="4267490"/>
        </a:xfrm>
        <a:custGeom>
          <a:avLst/>
          <a:gdLst/>
          <a:ahLst/>
          <a:cxnLst/>
          <a:rect l="0" t="0" r="0" b="0"/>
          <a:pathLst>
            <a:path>
              <a:moveTo>
                <a:pt x="824042" y="449243"/>
              </a:moveTo>
              <a:arcTo wR="2133745" hR="2133745" stAng="13928092" swAng="623868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80EF7-3DF0-4560-A0EB-55B39AFFC70A}">
      <dsp:nvSpPr>
        <dsp:cNvPr id="0" name=""/>
        <dsp:cNvSpPr/>
      </dsp:nvSpPr>
      <dsp:spPr>
        <a:xfrm>
          <a:off x="25960" y="835349"/>
          <a:ext cx="685356" cy="6853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90AAE-85B7-4532-986D-CF8269721845}">
      <dsp:nvSpPr>
        <dsp:cNvPr id="0" name=""/>
        <dsp:cNvSpPr/>
      </dsp:nvSpPr>
      <dsp:spPr>
        <a:xfrm>
          <a:off x="169884" y="979274"/>
          <a:ext cx="397506" cy="3975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037CB-144B-41D4-ACC6-DFF232F13A6B}">
      <dsp:nvSpPr>
        <dsp:cNvPr id="0" name=""/>
        <dsp:cNvSpPr/>
      </dsp:nvSpPr>
      <dsp:spPr>
        <a:xfrm>
          <a:off x="858178" y="835349"/>
          <a:ext cx="1615482" cy="68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Force-directed graph drawing algorithms are a class of algorithms for drawing graphs in an aesthetically-pleasing way.</a:t>
          </a:r>
          <a:endParaRPr lang="en-US" sz="1100" kern="1200"/>
        </a:p>
      </dsp:txBody>
      <dsp:txXfrm>
        <a:off x="858178" y="835349"/>
        <a:ext cx="1615482" cy="685356"/>
      </dsp:txXfrm>
    </dsp:sp>
    <dsp:sp modelId="{D2A22A00-13E1-439F-9080-BCC5444D1681}">
      <dsp:nvSpPr>
        <dsp:cNvPr id="0" name=""/>
        <dsp:cNvSpPr/>
      </dsp:nvSpPr>
      <dsp:spPr>
        <a:xfrm>
          <a:off x="2755146" y="835349"/>
          <a:ext cx="685356" cy="6853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6DE2-9121-4A29-99A0-1B44ED2AB633}">
      <dsp:nvSpPr>
        <dsp:cNvPr id="0" name=""/>
        <dsp:cNvSpPr/>
      </dsp:nvSpPr>
      <dsp:spPr>
        <a:xfrm>
          <a:off x="2899071" y="979274"/>
          <a:ext cx="397506" cy="3975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A24E3-9236-4A35-BEE0-A01ADE1024C6}">
      <dsp:nvSpPr>
        <dsp:cNvPr id="0" name=""/>
        <dsp:cNvSpPr/>
      </dsp:nvSpPr>
      <dsp:spPr>
        <a:xfrm>
          <a:off x="3587364" y="835349"/>
          <a:ext cx="1615482" cy="68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hlinkClick xmlns:r="http://schemas.openxmlformats.org/officeDocument/2006/relationships" r:id="rId5"/>
            </a:rPr>
            <a:t>https://en.wikipedia.org/wiki/Force-directed_graph_drawing</a:t>
          </a:r>
          <a:endParaRPr lang="en-US" sz="1100" kern="1200"/>
        </a:p>
      </dsp:txBody>
      <dsp:txXfrm>
        <a:off x="3587364" y="835349"/>
        <a:ext cx="1615482" cy="685356"/>
      </dsp:txXfrm>
    </dsp:sp>
    <dsp:sp modelId="{A6C23FF2-6639-4B08-980E-45F6EFD34E2B}">
      <dsp:nvSpPr>
        <dsp:cNvPr id="0" name=""/>
        <dsp:cNvSpPr/>
      </dsp:nvSpPr>
      <dsp:spPr>
        <a:xfrm>
          <a:off x="25960" y="2143645"/>
          <a:ext cx="685356" cy="6853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32EB4-DF18-4574-AB80-695D3B4D35F8}">
      <dsp:nvSpPr>
        <dsp:cNvPr id="0" name=""/>
        <dsp:cNvSpPr/>
      </dsp:nvSpPr>
      <dsp:spPr>
        <a:xfrm>
          <a:off x="169884" y="2287570"/>
          <a:ext cx="397506" cy="39750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0458D-AA70-43EF-A137-C8201B94FB40}">
      <dsp:nvSpPr>
        <dsp:cNvPr id="0" name=""/>
        <dsp:cNvSpPr/>
      </dsp:nvSpPr>
      <dsp:spPr>
        <a:xfrm>
          <a:off x="858178" y="2143645"/>
          <a:ext cx="1615482" cy="68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3D Force-Directed Graph is the most popular web component </a:t>
          </a:r>
          <a:r>
            <a:rPr lang="en-GB" sz="1100" kern="1200" dirty="0"/>
            <a:t>for representing a graph data structure in a 3-dimensional space using a force-directed iterative layout</a:t>
          </a:r>
          <a:r>
            <a:rPr lang="en-US" sz="1100" kern="1200" dirty="0"/>
            <a:t>.</a:t>
          </a:r>
        </a:p>
      </dsp:txBody>
      <dsp:txXfrm>
        <a:off x="858178" y="2143645"/>
        <a:ext cx="1615482" cy="685356"/>
      </dsp:txXfrm>
    </dsp:sp>
    <dsp:sp modelId="{CFB77FA6-620C-4966-AF8F-9D22E7C0D663}">
      <dsp:nvSpPr>
        <dsp:cNvPr id="0" name=""/>
        <dsp:cNvSpPr/>
      </dsp:nvSpPr>
      <dsp:spPr>
        <a:xfrm>
          <a:off x="2755146" y="2143645"/>
          <a:ext cx="685356" cy="6853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40D85-CDFF-4C31-9317-A1CF93BD90C7}">
      <dsp:nvSpPr>
        <dsp:cNvPr id="0" name=""/>
        <dsp:cNvSpPr/>
      </dsp:nvSpPr>
      <dsp:spPr>
        <a:xfrm>
          <a:off x="2899071" y="2287570"/>
          <a:ext cx="397506" cy="39750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FBB04-C43A-4B35-8190-D3F48AD2EC9A}">
      <dsp:nvSpPr>
        <dsp:cNvPr id="0" name=""/>
        <dsp:cNvSpPr/>
      </dsp:nvSpPr>
      <dsp:spPr>
        <a:xfrm>
          <a:off x="3587364" y="2143645"/>
          <a:ext cx="1615482" cy="68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 has been imported into the forked extension codebase as a YARN dependency and used to render the assets and devices hierarchy as a graph structure.</a:t>
          </a:r>
        </a:p>
      </dsp:txBody>
      <dsp:txXfrm>
        <a:off x="3587364" y="2143645"/>
        <a:ext cx="1615482" cy="685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02/08/2024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02/08/2024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07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555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80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86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4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23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 dirty="0"/>
              <a:t>Fare clic sull'icona per inserire un'immagine</a:t>
            </a:r>
            <a:endParaRPr lang="en-GB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 rtl="0"/>
              <a:t>‹N›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it-IT" sz="4000" spc="300" noProof="0"/>
              <a:t>Fare clic per modificare lo stile del titolo dello schema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 rtl="0"/>
              <a:t>‹N›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it-IT" sz="4800" noProof="0"/>
              <a:t>Fare clic per modificare lo stile del titolo dello schema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spc="300" noProof="0">
                <a:solidFill>
                  <a:schemeClr val="tx1"/>
                </a:solidFill>
              </a:rPr>
              <a:t>Fare clic per modificare gli stili del testo dello schema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noProof="0">
                <a:solidFill>
                  <a:schemeClr val="tx1"/>
                </a:solidFill>
              </a:rPr>
              <a:t>Fare clic per modificare gli stili del testo dello schema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spc="300" noProof="0">
                <a:solidFill>
                  <a:schemeClr val="tx1"/>
                </a:solidFill>
              </a:rPr>
              <a:t>Fare clic per modificare gli stili del testo dello schema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noProof="0">
                <a:solidFill>
                  <a:schemeClr val="tx1"/>
                </a:solidFill>
              </a:rPr>
              <a:t>Fare clic per modificare gli stili del testo dello schema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it-IT" sz="4800" noProof="0"/>
              <a:t>Fare clic per modificare lo stile del titolo dello schema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lil-gui.georgealway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pmjs.com/package/three-spritetext/v/1.1.0" TargetMode="External"/><Relationship Id="rId5" Type="http://schemas.openxmlformats.org/officeDocument/2006/relationships/hyperlink" Target="https://threejs.org/" TargetMode="Externa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jsf-team.github.io/react-jsonschema-form/docs/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thingsboard.io/swagger-ui/index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R_HOST:PORT/swagger-ui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thingsboard/thingsboard-ui-types/blob/master/src/app/shared/components/page.component.d.t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rutbastoni-unicam/thingsboard-extensions-graph-tbdm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io/docs/user-guide/contribution/widgets-development/#datasourc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s://github.com/vasturiano/3d-force-grap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bastoni-unicam/thingsboard-tbdm-graph-project/blob/master/README.md" TargetMode="External"/><Relationship Id="rId2" Type="http://schemas.openxmlformats.org/officeDocument/2006/relationships/hyperlink" Target="https://github.com/rutbastoni-unicam/thingsboard-tbdm-graph-project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ngsboard/thingsboard/pull/6545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vasturiano/3d-force-grap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hingsboard.io/docs/user-guide/contribution/widgets-development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hingsboard/thingsboard-extensions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hyperlink" Target="https://github.com/vasturiano/3d-force-graph" TargetMode="External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image" Target="../media/image15.png"/><Relationship Id="rId10" Type="http://schemas.microsoft.com/office/2007/relationships/diagramDrawing" Target="../diagrams/drawing2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THINGSBOARD#GRAPH_MODELING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938849"/>
            <a:ext cx="5167313" cy="725756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Prof. 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b="1" dirty="0"/>
              <a:t>Massimo Callisto De Donato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608511"/>
            <a:ext cx="4114800" cy="70558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z="1500" dirty="0"/>
              <a:t>STUDENT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b="1" dirty="0"/>
              <a:t>Rut </a:t>
            </a:r>
            <a:r>
              <a:rPr lang="en-GB" b="1" dirty="0" err="1"/>
              <a:t>bastoni</a:t>
            </a:r>
            <a:endParaRPr lang="en-GB" b="1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ECF4CCD-9C20-25B4-6A1D-48FC0452C0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4825" y="191511"/>
            <a:ext cx="3552227" cy="14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EFB4A7B1-AF01-4C10-96D3-4BEE59419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D8CE44-6677-5D00-B040-C47BEDD9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704" y="566928"/>
            <a:ext cx="4572000" cy="699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THREE.JS AND LIL-GUI</a:t>
            </a:r>
          </a:p>
        </p:txBody>
      </p:sp>
      <p:pic>
        <p:nvPicPr>
          <p:cNvPr id="11" name="Immagine 10" descr="Immagine che contiene schermata, biglietto da visita, quadrato, Rettangolo&#10;&#10;Descrizione generata automaticamente">
            <a:extLst>
              <a:ext uri="{FF2B5EF4-FFF2-40B4-BE49-F238E27FC236}">
                <a16:creationId xmlns:a16="http://schemas.microsoft.com/office/drawing/2014/main" id="{51330207-F4D2-60C9-E7C7-57069E5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9110"/>
            <a:ext cx="2496896" cy="1385777"/>
          </a:xfrm>
          <a:prstGeom prst="rect">
            <a:avLst/>
          </a:prstGeom>
        </p:spPr>
      </p:pic>
      <p:pic>
        <p:nvPicPr>
          <p:cNvPr id="9" name="Immagine 8" descr="Immagine che contiene Carattere, schermata, Elementi grafici, design&#10;&#10;Descrizione generata automaticamente">
            <a:extLst>
              <a:ext uri="{FF2B5EF4-FFF2-40B4-BE49-F238E27FC236}">
                <a16:creationId xmlns:a16="http://schemas.microsoft.com/office/drawing/2014/main" id="{31530A6A-F310-25D5-1976-5BB1E298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27" y="1066564"/>
            <a:ext cx="2496896" cy="1310870"/>
          </a:xfrm>
          <a:prstGeom prst="rect">
            <a:avLst/>
          </a:prstGeom>
        </p:spPr>
      </p:pic>
      <p:pic>
        <p:nvPicPr>
          <p:cNvPr id="13" name="Immagine 1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7579845-5052-2B34-8166-416622F5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81574"/>
            <a:ext cx="5208923" cy="2330993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2EBEF51-77DC-9607-21C6-787021664DEB}"/>
              </a:ext>
            </a:extLst>
          </p:cNvPr>
          <p:cNvSpPr txBox="1">
            <a:spLocks/>
          </p:cNvSpPr>
          <p:nvPr/>
        </p:nvSpPr>
        <p:spPr>
          <a:xfrm>
            <a:off x="6775704" y="1406769"/>
            <a:ext cx="4654296" cy="442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b="1" dirty="0"/>
              <a:t>Three.js </a:t>
            </a:r>
            <a:r>
              <a:rPr lang="en-US" sz="1500" dirty="0"/>
              <a:t>is a cross-browser JavaScript library used to create and display animated 3D computer graphics in a web browser using WebGL. It is the main module on top of which 3D-force-directed-graph was developed. </a:t>
            </a:r>
          </a:p>
          <a:p>
            <a:pPr marL="230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>
                <a:hlinkClick r:id="rId5"/>
              </a:rPr>
              <a:t>https://threejs.org/</a:t>
            </a:r>
            <a:endParaRPr lang="en-US" sz="15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Additional layer of </a:t>
            </a:r>
            <a:r>
              <a:rPr lang="en-US" sz="1500" dirty="0" err="1"/>
              <a:t>Threejs</a:t>
            </a:r>
            <a:r>
              <a:rPr lang="en-US" sz="1500" dirty="0"/>
              <a:t> (</a:t>
            </a:r>
            <a:r>
              <a:rPr lang="en-US" sz="1500" b="1" dirty="0"/>
              <a:t>sprite-text</a:t>
            </a:r>
            <a:r>
              <a:rPr lang="en-US" sz="1500" dirty="0"/>
              <a:t>), has been added to the project to render convenient texts always facing the user perspective, while moving the graph.</a:t>
            </a:r>
          </a:p>
          <a:p>
            <a:pPr marL="230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>
                <a:hlinkClick r:id="rId6"/>
              </a:rPr>
              <a:t>https://www.npmjs.com/package/three-spritetext/v/1.1.0</a:t>
            </a:r>
            <a:r>
              <a:rPr lang="en-US" sz="1500" dirty="0"/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Dat-GUI was the standard component leveraged by Three.js to render controls for scene objects. Since it is not longer maintained, drop-in replacement </a:t>
            </a:r>
            <a:r>
              <a:rPr lang="en-US" sz="1500" b="1" dirty="0" err="1"/>
              <a:t>lil-gui</a:t>
            </a:r>
            <a:r>
              <a:rPr lang="en-US" sz="1500" dirty="0"/>
              <a:t> was utilized to render controls on </a:t>
            </a:r>
            <a:r>
              <a:rPr lang="en-US" sz="1500" dirty="0" err="1"/>
              <a:t>grap</a:t>
            </a:r>
            <a:r>
              <a:rPr lang="en-US" sz="1500" dirty="0"/>
              <a:t> nodes.</a:t>
            </a:r>
          </a:p>
          <a:p>
            <a:pPr marL="230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>
                <a:hlinkClick r:id="rId7"/>
              </a:rPr>
              <a:t>https://lil-gui.georgealways.com</a:t>
            </a:r>
            <a:r>
              <a:rPr lang="en-US" sz="1500" dirty="0"/>
              <a:t> 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134744D3-B068-4646-83B8-525E6D15D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15048A18-0381-485F-B557-E17906AE6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272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A84A4D-AC16-23C4-590A-93DCC1D6F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9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58EBF0-2EE0-2DF5-CC68-18E94B10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React-schema-form for settings ui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06BEC37-9C33-B6EB-AE2C-683640D76724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Widget development mini IDE interface provides a section to specify the JSON schema of widget settings for automatically generating a UI form using the </a:t>
            </a:r>
            <a:r>
              <a:rPr lang="en-US" sz="1400" b="1" dirty="0"/>
              <a:t>react-schema-form builder</a:t>
            </a:r>
            <a:r>
              <a:rPr lang="en-US" sz="1400" dirty="0"/>
              <a:t>.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This generated UI form is displayed in the Advanced mode in the Appearance tab of widget settings.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The Settings Object serialized by this schema, is used to store specific widget settings and is accessible from the widget’s JavaScript code.</a:t>
            </a:r>
          </a:p>
        </p:txBody>
      </p:sp>
      <p:pic>
        <p:nvPicPr>
          <p:cNvPr id="8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5DF7AD38-37F8-CF0D-C64B-8B02EE71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46279"/>
            <a:ext cx="6922008" cy="426602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CD35CFE-D0A1-FBF7-575A-08A94E4CA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05DCC9-79CB-E204-B498-AA2F5B86AE20}"/>
              </a:ext>
            </a:extLst>
          </p:cNvPr>
          <p:cNvSpPr txBox="1"/>
          <p:nvPr/>
        </p:nvSpPr>
        <p:spPr>
          <a:xfrm>
            <a:off x="707938" y="6324081"/>
            <a:ext cx="77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https://rjsf-team.github.io/react-jsonschema-form/docs/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11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5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19E474-810B-A613-0526-4823AD1A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err="1"/>
              <a:t>ThingsBoard</a:t>
            </a:r>
            <a:r>
              <a:rPr lang="en-US" sz="3200" dirty="0"/>
              <a:t> REST API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33A8AAB-0E9F-8723-65D7-90C1B1D1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0" r="2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808C63D-5A4C-EF7F-6BD2-B2987A0A6AF4}"/>
              </a:ext>
            </a:extLst>
          </p:cNvPr>
          <p:cNvSpPr txBox="1">
            <a:spLocks/>
          </p:cNvSpPr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/>
              <a:t>An extensive set of APIs is provided to manage every kind of aspect of the platform (administrative tasks, assets and device handling, relationships management, telemetry, and so on).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 err="1"/>
              <a:t>ThingsBoard</a:t>
            </a:r>
            <a:r>
              <a:rPr lang="en-US" sz="1200" dirty="0"/>
              <a:t> REST API interactive documentation is available via Swagger UI. Community Edition demo server API documentation is open to everyone at this link </a:t>
            </a:r>
            <a:r>
              <a:rPr lang="en-US" sz="1200" dirty="0">
                <a:hlinkClick r:id="rId3"/>
              </a:rPr>
              <a:t>https://demo.thingsboard.io/swagger-ui/index.html</a:t>
            </a:r>
            <a:r>
              <a:rPr lang="en-US" sz="1200" dirty="0"/>
              <a:t>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/>
              <a:t>Once you have </a:t>
            </a:r>
            <a:r>
              <a:rPr lang="en-US" sz="1200" dirty="0" err="1"/>
              <a:t>ThingsBoard</a:t>
            </a:r>
            <a:r>
              <a:rPr lang="en-US" sz="1200" dirty="0"/>
              <a:t> server installed, an interactive documentation is always available at URL </a:t>
            </a:r>
            <a:r>
              <a:rPr lang="en-US" sz="1200" dirty="0">
                <a:hlinkClick r:id="rId4"/>
              </a:rPr>
              <a:t>http://YOUR_HOST:PORT/swagger-ui.html</a:t>
            </a:r>
            <a:endParaRPr lang="en-US" sz="12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/>
              <a:t>Convenient Angular service components are provided by the Thingsboard extension project, wrapping the most useful part of the APIs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1ADCC5-9938-5855-3BAF-F02622160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12543" y="6356350"/>
            <a:ext cx="10391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916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F72B26-7B2B-2092-F402-B5112953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ANGULAR</a:t>
            </a:r>
            <a:br>
              <a:rPr lang="en-US" sz="4000" dirty="0"/>
            </a:br>
            <a:r>
              <a:rPr lang="en-US" sz="4000" dirty="0"/>
              <a:t>entities graph COMPONENT ANATOMY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496E55D5-B866-D196-7B3C-36EAEDAE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93" y="379158"/>
            <a:ext cx="2707803" cy="2926079"/>
          </a:xfrm>
          <a:prstGeom prst="rect">
            <a:avLst/>
          </a:prstGeom>
        </p:spPr>
      </p:pic>
      <p:pic>
        <p:nvPicPr>
          <p:cNvPr id="21" name="Immagine 20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291C928-173A-24F4-CC8A-492E1AD7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294" y="379158"/>
            <a:ext cx="3325091" cy="2926080"/>
          </a:xfrm>
          <a:prstGeom prst="rect">
            <a:avLst/>
          </a:prstGeom>
        </p:spPr>
      </p:pic>
      <p:sp>
        <p:nvSpPr>
          <p:cNvPr id="36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714264C-E953-FFFE-4761-7B7B603B8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4394679"/>
            <a:ext cx="3675888" cy="983299"/>
          </a:xfrm>
          <a:prstGeom prst="rect">
            <a:avLst/>
          </a:prstGeom>
        </p:spPr>
      </p:pic>
      <p:pic>
        <p:nvPicPr>
          <p:cNvPr id="19" name="Immagine 18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F242D3FC-3FDF-48EA-8E0F-E566A1FC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801943"/>
            <a:ext cx="3675888" cy="2168774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E7F049-5268-4BE6-7B04-1E0C4F3B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970787E-49EE-23C3-5836-949DB7ECF4DB}"/>
              </a:ext>
            </a:extLst>
          </p:cNvPr>
          <p:cNvSpPr txBox="1"/>
          <p:nvPr/>
        </p:nvSpPr>
        <p:spPr>
          <a:xfrm>
            <a:off x="707938" y="6324081"/>
            <a:ext cx="77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6"/>
              </a:rPr>
              <a:t>https://github.com/rutbastoni-unicam/thingsboard-extensions-graph-tbdm</a:t>
            </a:r>
            <a:endParaRPr lang="it-IT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13913EDF-2249-A51D-7B04-47213CF0D51C}"/>
              </a:ext>
            </a:extLst>
          </p:cNvPr>
          <p:cNvSpPr txBox="1">
            <a:spLocks/>
          </p:cNvSpPr>
          <p:nvPr/>
        </p:nvSpPr>
        <p:spPr>
          <a:xfrm>
            <a:off x="205779" y="4347851"/>
            <a:ext cx="3860251" cy="136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Inherited from </a:t>
            </a:r>
            <a:r>
              <a:rPr lang="en-US" sz="2000" dirty="0" err="1">
                <a:hlinkClick r:id="rId7"/>
              </a:rPr>
              <a:t>PageComponent</a:t>
            </a:r>
            <a:r>
              <a:rPr lang="en-US" sz="2000" dirty="0"/>
              <a:t> at the same level of other default components of extensions project</a:t>
            </a:r>
          </a:p>
        </p:txBody>
      </p:sp>
    </p:spTree>
    <p:extLst>
      <p:ext uri="{BB962C8B-B14F-4D97-AF65-F5344CB8AC3E}">
        <p14:creationId xmlns:p14="http://schemas.microsoft.com/office/powerpoint/2010/main" val="251537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2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89BE0D-156C-63DB-A17B-8F31BAE3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/>
              <a:t>GRAPH-RENDERING 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CD869BC-0B2B-31E7-E870-00CE213D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536" y="331311"/>
            <a:ext cx="3950717" cy="283464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D4C5B92-CB62-D000-F046-8DFF32758E36}"/>
              </a:ext>
            </a:extLst>
          </p:cNvPr>
          <p:cNvSpPr txBox="1">
            <a:spLocks/>
          </p:cNvSpPr>
          <p:nvPr/>
        </p:nvSpPr>
        <p:spPr>
          <a:xfrm>
            <a:off x="612648" y="3355848"/>
            <a:ext cx="6272784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Entities hierarchy is recursively traversed by means of </a:t>
            </a:r>
            <a:r>
              <a:rPr lang="en-US" sz="1800" dirty="0" err="1">
                <a:hlinkClick r:id="rId3"/>
              </a:rPr>
              <a:t>Datasources</a:t>
            </a:r>
            <a:r>
              <a:rPr lang="en-US" sz="1800" dirty="0"/>
              <a:t> Thingsboard APIs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linkClick r:id="rId4"/>
              </a:rPr>
              <a:t>3d-force-graph </a:t>
            </a:r>
            <a:r>
              <a:rPr lang="en-US" sz="1800" dirty="0"/>
              <a:t>APIs to render graph and handling events according to widget settings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0" name="Immagine 9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182A059-60EB-2962-E477-2A2B531C8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008" y="3650835"/>
            <a:ext cx="4229773" cy="222063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3DA1309-5A97-62DF-838D-6D8608589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176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0F3B93C-20EB-7604-5058-C80E9663799B}"/>
              </a:ext>
            </a:extLst>
          </p:cNvPr>
          <p:cNvSpPr txBox="1">
            <a:spLocks/>
          </p:cNvSpPr>
          <p:nvPr/>
        </p:nvSpPr>
        <p:spPr>
          <a:xfrm>
            <a:off x="1100264" y="2801122"/>
            <a:ext cx="5717126" cy="116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17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3629CD-246B-921B-6779-6566E98B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Thingsboard graph widget anatomy</a:t>
            </a:r>
          </a:p>
        </p:txBody>
      </p:sp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9AB62F4-62F3-B927-AF30-527E78B4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51" y="361910"/>
            <a:ext cx="3483864" cy="3483864"/>
          </a:xfrm>
          <a:prstGeom prst="rect">
            <a:avLst/>
          </a:prstGeom>
        </p:spPr>
      </p:pic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864DF346-59EE-8553-CCB2-40CDFD11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780573"/>
            <a:ext cx="5522976" cy="26372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DA0B66-58AB-B478-F370-6BA2132EF166}"/>
              </a:ext>
            </a:extLst>
          </p:cNvPr>
          <p:cNvSpPr txBox="1">
            <a:spLocks/>
          </p:cNvSpPr>
          <p:nvPr/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Developed Angular widget referenced in HTML section of mini IDE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Navigation to sub-states of dashboard handled in </a:t>
            </a:r>
            <a:r>
              <a:rPr lang="en-US" sz="1500" dirty="0" err="1"/>
              <a:t>Javascript</a:t>
            </a:r>
            <a:r>
              <a:rPr lang="en-US" sz="1500" dirty="0"/>
              <a:t> section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Final result packed into </a:t>
            </a:r>
            <a:r>
              <a:rPr lang="en-US" sz="1500" dirty="0" err="1"/>
              <a:t>json</a:t>
            </a:r>
            <a:r>
              <a:rPr lang="en-US" sz="1500" dirty="0"/>
              <a:t> entity Thingsboard </a:t>
            </a:r>
            <a:r>
              <a:rPr lang="en-US" sz="1500" dirty="0" err="1"/>
              <a:t>json</a:t>
            </a:r>
            <a:r>
              <a:rPr lang="en-US" sz="1500" dirty="0"/>
              <a:t> format, suitable for import and export to other environments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85A4C01-FE19-11E6-32BC-348923AA0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0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E5DBC6-819F-8E6E-EDD6-C2E43785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DEMO SETUP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3A197C1-59F7-9E1E-8585-A00A4A3DE1E7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/>
              <a:t>Main repository </a:t>
            </a:r>
            <a:r>
              <a:rPr lang="en-US" sz="1200" dirty="0">
                <a:hlinkClick r:id="rId2"/>
              </a:rPr>
              <a:t>https://github.com/rutbastoni-unicam/thingsboard-tbdm-graph-project</a:t>
            </a:r>
            <a:r>
              <a:rPr lang="en-US" sz="1200" dirty="0"/>
              <a:t> contains docker </a:t>
            </a:r>
            <a:r>
              <a:rPr lang="en-US" sz="1200" dirty="0" err="1"/>
              <a:t>yml</a:t>
            </a:r>
            <a:r>
              <a:rPr lang="en-US" sz="1200" dirty="0"/>
              <a:t> with configured sample Thingsboard environment to run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 marL="2304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 </a:t>
            </a:r>
            <a:r>
              <a:rPr lang="en-US" sz="1200" b="1" dirty="0"/>
              <a:t>docker compose up -d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/>
              <a:t>Once the platform is up and running, you can follow instructions at </a:t>
            </a:r>
            <a:r>
              <a:rPr lang="en-US" sz="1200" dirty="0">
                <a:hlinkClick r:id="rId3"/>
              </a:rPr>
              <a:t>README.md </a:t>
            </a:r>
            <a:r>
              <a:rPr lang="en-US" sz="1200" dirty="0"/>
              <a:t>to import all entities structure from repository </a:t>
            </a:r>
            <a:r>
              <a:rPr lang="en-US" sz="1200" dirty="0" err="1"/>
              <a:t>json</a:t>
            </a:r>
            <a:r>
              <a:rPr lang="en-US" sz="1200" dirty="0"/>
              <a:t> backup files into the system</a:t>
            </a:r>
          </a:p>
        </p:txBody>
      </p:sp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563361F-8877-933C-087F-65FB7537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3" y="2820024"/>
            <a:ext cx="5481509" cy="3302609"/>
          </a:xfrm>
          <a:prstGeom prst="rect">
            <a:avLst/>
          </a:prstGeom>
        </p:spPr>
      </p:pic>
      <p:pic>
        <p:nvPicPr>
          <p:cNvPr id="8" name="Immagine 7" descr="Immagine che contiene Carattere, logo, Elementi grafici, simbolo&#10;&#10;Descrizione generata automaticamente">
            <a:extLst>
              <a:ext uri="{FF2B5EF4-FFF2-40B4-BE49-F238E27FC236}">
                <a16:creationId xmlns:a16="http://schemas.microsoft.com/office/drawing/2014/main" id="{549A8299-E05F-DB03-2310-5C08EFBC8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81" y="2924866"/>
            <a:ext cx="5523082" cy="309292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6D68A5-819D-C8DE-DD89-7091D0B25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6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ORGANIZATION assets and devices hierarchy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80" y="2684095"/>
            <a:ext cx="4443154" cy="74490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b="1" spc="300" dirty="0"/>
              <a:t>COMPUTER SCIENCE FACULTY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600" b="1" spc="300" dirty="0"/>
              <a:t>–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600" b="1" spc="300" dirty="0"/>
              <a:t> UNIVERSITY OF CAMERINO</a:t>
            </a:r>
          </a:p>
        </p:txBody>
      </p:sp>
      <p:pic>
        <p:nvPicPr>
          <p:cNvPr id="14" name="Immagine 13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2DAB5528-7CB6-1E24-C15A-81603331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816" y="1879773"/>
            <a:ext cx="6440424" cy="3043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27A599D-B0E6-D2DA-3928-AE843209FFBD}"/>
              </a:ext>
            </a:extLst>
          </p:cNvPr>
          <p:cNvSpPr txBox="1">
            <a:spLocks/>
          </p:cNvSpPr>
          <p:nvPr/>
        </p:nvSpPr>
        <p:spPr>
          <a:xfrm>
            <a:off x="411478" y="3752791"/>
            <a:ext cx="4443155" cy="236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Original dashboard rendered with default entities hierarchy widget 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Difficult to scroll when a lot of assets and devices are involved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/>
              <a:t>No way to add relationships management without triggering actions to change dashboard view (navigation to sub-state)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9B6DC0-075E-CA55-2997-C1D0FB48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/>
              <a:t>dashboard with graph widget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6850EA1-8389-C89B-A039-65B8EF6ADCAE}"/>
              </a:ext>
            </a:extLst>
          </p:cNvPr>
          <p:cNvSpPr txBox="1">
            <a:spLocks/>
          </p:cNvSpPr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Easy to view </a:t>
            </a:r>
            <a:r>
              <a:rPr lang="en-US" sz="1800" dirty="0" err="1"/>
              <a:t>fullscreen</a:t>
            </a:r>
            <a:r>
              <a:rPr lang="en-US" sz="1800" dirty="0"/>
              <a:t>, zoom, move and rotate, thanks also to always-user-facing text sprites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Implements features to collapse nodes if needed, and to render management controls on top of nodes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2" name="Immagine 11" descr="Immagine che contiene schermata, diagramma&#10;&#10;Descrizione generata automaticamente">
            <a:extLst>
              <a:ext uri="{FF2B5EF4-FFF2-40B4-BE49-F238E27FC236}">
                <a16:creationId xmlns:a16="http://schemas.microsoft.com/office/drawing/2014/main" id="{CB23AD51-4A30-5E31-D00F-C1663EFF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901" y="517600"/>
            <a:ext cx="4987637" cy="2743200"/>
          </a:xfrm>
          <a:prstGeom prst="rect">
            <a:avLst/>
          </a:prstGeom>
        </p:spPr>
      </p:pic>
      <p:pic>
        <p:nvPicPr>
          <p:cNvPr id="5" name="Immagine 4" descr="Immagine che contiene mappa, schermata, testo, atlante&#10;&#10;Descrizione generata automaticamente">
            <a:extLst>
              <a:ext uri="{FF2B5EF4-FFF2-40B4-BE49-F238E27FC236}">
                <a16:creationId xmlns:a16="http://schemas.microsoft.com/office/drawing/2014/main" id="{D8D9DFA9-7651-962E-6186-48D84238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644341"/>
            <a:ext cx="5138928" cy="231251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47AFBD0-1275-FDD2-C502-37BCC89DB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2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C5B39A-5202-24EA-207E-1D327766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Applying custom graphical settings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14DEAF8B-E248-4D2A-D203-B53754AC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69" b="-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ACDBDB9-B9B5-8093-558D-91B1290DD25E}"/>
              </a:ext>
            </a:extLst>
          </p:cNvPr>
          <p:cNvSpPr txBox="1">
            <a:spLocks/>
          </p:cNvSpPr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 wide set of graphical settings form has been implemented to let the dashboard customize the appearance of the graph as widget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Rendering aspect can be configured by changing colors, background, size of arcs and nodes, and even IOT devices icon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55F84B-6937-F1CC-E950-76C5D0D40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068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7">
            <a:extLst>
              <a:ext uri="{FF2B5EF4-FFF2-40B4-BE49-F238E27FC236}">
                <a16:creationId xmlns:a16="http://schemas.microsoft.com/office/drawing/2014/main" id="{2A299ADF-C96B-4580-9DF4-9D9269C5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531450"/>
            <a:ext cx="6272784" cy="1083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dirty="0"/>
              <a:t>OBJECTIVE</a:t>
            </a:r>
          </a:p>
        </p:txBody>
      </p:sp>
      <p:sp>
        <p:nvSpPr>
          <p:cNvPr id="67" name="Rectangle 39">
            <a:extLst>
              <a:ext uri="{FF2B5EF4-FFF2-40B4-BE49-F238E27FC236}">
                <a16:creationId xmlns:a16="http://schemas.microsoft.com/office/drawing/2014/main" id="{77B9ED5D-FBCA-4F0D-A30B-F8DB7B4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magine 32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2585E1C6-C010-CE7B-F9BC-7E7233EC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75" r="4" b="21084"/>
          <a:stretch/>
        </p:blipFill>
        <p:spPr>
          <a:xfrm>
            <a:off x="543500" y="2769982"/>
            <a:ext cx="3529584" cy="1295340"/>
          </a:xfrm>
          <a:prstGeom prst="rect">
            <a:avLst/>
          </a:prstGeom>
          <a:noFill/>
        </p:spPr>
      </p:pic>
      <p:sp>
        <p:nvSpPr>
          <p:cNvPr id="68" name="Rectangle 41">
            <a:extLst>
              <a:ext uri="{FF2B5EF4-FFF2-40B4-BE49-F238E27FC236}">
                <a16:creationId xmlns:a16="http://schemas.microsoft.com/office/drawing/2014/main" id="{406034C9-73F6-444C-8AF7-50F884786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magine 27" descr="Immagine che contiene oscurità, luce, notte&#10;&#10;Descrizione generata automaticamente">
            <a:extLst>
              <a:ext uri="{FF2B5EF4-FFF2-40B4-BE49-F238E27FC236}">
                <a16:creationId xmlns:a16="http://schemas.microsoft.com/office/drawing/2014/main" id="{4C2D3536-EA2E-FFCD-2F86-3A8DE5D9CD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70" r="-4" b="1898"/>
          <a:stretch/>
        </p:blipFill>
        <p:spPr>
          <a:xfrm>
            <a:off x="543500" y="4886244"/>
            <a:ext cx="3529584" cy="1395423"/>
          </a:xfrm>
          <a:prstGeom prst="rect">
            <a:avLst/>
          </a:prstGeo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00600" y="3134467"/>
            <a:ext cx="6556248" cy="3221883"/>
          </a:xfrm>
        </p:spPr>
        <p:txBody>
          <a:bodyPr vert="horz" lIns="91440" tIns="45720" rIns="91440" bIns="45720" rtlCol="0"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700" dirty="0"/>
              <a:t>The project aims to leverage the </a:t>
            </a:r>
            <a:r>
              <a:rPr lang="en-US" sz="1700" b="1" dirty="0"/>
              <a:t>Thingsboard platform </a:t>
            </a:r>
            <a:r>
              <a:rPr lang="en-US" sz="1700" dirty="0"/>
              <a:t>features to model the structure of buildings and premises of an organization, and the arrangement of IoT devices within it.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7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1700" dirty="0"/>
              <a:t>The Thingsboard platform is equipped with configurable dashboards and widgets, capable of showing complex analyses and visualizations. However, </a:t>
            </a:r>
            <a:r>
              <a:rPr lang="en-US" sz="1700" b="1" dirty="0"/>
              <a:t>a graph-structure visualization widget is missing</a:t>
            </a:r>
            <a:r>
              <a:rPr lang="en-US" sz="1700" dirty="0"/>
              <a:t>. 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GB" sz="17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GB" sz="1700" dirty="0"/>
              <a:t>The objective is the development of a custom graphical widget for visualizing and managing the </a:t>
            </a:r>
            <a:r>
              <a:rPr lang="en-GB" sz="1700" b="1" u="sng" dirty="0"/>
              <a:t>organization structure as a graph</a:t>
            </a:r>
            <a:r>
              <a:rPr lang="en-GB" sz="1700" dirty="0"/>
              <a:t>, as well as </a:t>
            </a:r>
            <a:r>
              <a:rPr lang="en-GB" sz="1700" b="1" u="sng" dirty="0"/>
              <a:t>providing controls </a:t>
            </a:r>
            <a:r>
              <a:rPr lang="en-GB" sz="1700" dirty="0"/>
              <a:t>to handle relationships among devices and facilities, and also showing devices telemetry.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6671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Immagine 48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FCB0BC8-A794-96A1-3300-2685D2932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076189"/>
            <a:ext cx="3530159" cy="1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CA86A3-2585-95E2-A76C-1CA87913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DEVICES MANAGEMENT AND NAVIGATION TO STATES</a:t>
            </a:r>
          </a:p>
        </p:txBody>
      </p:sp>
      <p:pic>
        <p:nvPicPr>
          <p:cNvPr id="5" name="Immagine 4" descr="Immagine che contiene testo, schermata, Sito Web, design&#10;&#10;Descrizione generata automaticamente">
            <a:extLst>
              <a:ext uri="{FF2B5EF4-FFF2-40B4-BE49-F238E27FC236}">
                <a16:creationId xmlns:a16="http://schemas.microsoft.com/office/drawing/2014/main" id="{14F62520-9970-8E30-0A16-E68F2D48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72" y="361910"/>
            <a:ext cx="3610222" cy="3483864"/>
          </a:xfrm>
          <a:prstGeom prst="rect">
            <a:avLst/>
          </a:prstGeom>
        </p:spPr>
      </p:pic>
      <p:pic>
        <p:nvPicPr>
          <p:cNvPr id="7" name="Immagine 6" descr="Immagine che contiene schermata, Software per la grafica, Software multimediale, software&#10;&#10;Descrizione generata automaticamente">
            <a:extLst>
              <a:ext uri="{FF2B5EF4-FFF2-40B4-BE49-F238E27FC236}">
                <a16:creationId xmlns:a16="http://schemas.microsoft.com/office/drawing/2014/main" id="{F8219967-7409-CAFC-C21F-6E28212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828898"/>
            <a:ext cx="5522976" cy="25405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F05C221-2781-042D-DD6C-1D4B0E539FD1}"/>
              </a:ext>
            </a:extLst>
          </p:cNvPr>
          <p:cNvSpPr txBox="1">
            <a:spLocks/>
          </p:cNvSpPr>
          <p:nvPr/>
        </p:nvSpPr>
        <p:spPr>
          <a:xfrm>
            <a:off x="5240962" y="3845774"/>
            <a:ext cx="6451486" cy="2819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300" dirty="0"/>
              <a:t>Lil-</a:t>
            </a:r>
            <a:r>
              <a:rPr lang="en-US" sz="1300" dirty="0" err="1"/>
              <a:t>gui</a:t>
            </a:r>
            <a:r>
              <a:rPr lang="en-US" sz="1300" dirty="0"/>
              <a:t> controls are rendered with right click on top of asset and device nodes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300" dirty="0"/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300" dirty="0"/>
              <a:t>REST APIs are internally called and utilized to get list of all available devices, and to set or remove relations among entities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endParaRPr lang="en-US" sz="1300" dirty="0"/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300" dirty="0"/>
              <a:t>‘Contains’ relation models relationship among an asset and devices in it, ‘Manages’ relation is possible from one device to others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endParaRPr lang="en-US" sz="1300" dirty="0"/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300" dirty="0"/>
              <a:t>Can control every aspect of relations: </a:t>
            </a:r>
            <a:r>
              <a:rPr lang="en-US" sz="1300" b="1" dirty="0"/>
              <a:t>add/remove </a:t>
            </a:r>
            <a:r>
              <a:rPr lang="en-US" sz="1300" dirty="0"/>
              <a:t>device from asset, </a:t>
            </a:r>
            <a:r>
              <a:rPr lang="en-US" sz="1300" b="1" dirty="0"/>
              <a:t>move</a:t>
            </a:r>
            <a:r>
              <a:rPr lang="en-US" sz="1300" dirty="0"/>
              <a:t> device to another asset, </a:t>
            </a:r>
            <a:r>
              <a:rPr lang="en-US" sz="1300" b="1" dirty="0"/>
              <a:t>manage/unmanage </a:t>
            </a:r>
            <a:r>
              <a:rPr lang="en-US" sz="1300" dirty="0"/>
              <a:t>device from a controlling other device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endParaRPr lang="en-US" sz="1300" dirty="0"/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300" dirty="0"/>
              <a:t>If configured in widget settings, button for </a:t>
            </a:r>
            <a:r>
              <a:rPr lang="en-US" sz="1300" b="1" dirty="0"/>
              <a:t>navigation action </a:t>
            </a:r>
            <a:r>
              <a:rPr lang="en-US" sz="1300" dirty="0"/>
              <a:t>to another dashboard sub-state (like the original ‘Safe’ dashboard) is rendered in controls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FE3740A-92EC-B98B-288F-35717A5C25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3D240C-2220-494F-90F6-2A8A57C05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02AB0A-32A1-6B93-8E57-B61BCCB8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952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DISPLAYING DEVICE TELEMETRY</a:t>
            </a:r>
          </a:p>
        </p:txBody>
      </p:sp>
      <p:pic>
        <p:nvPicPr>
          <p:cNvPr id="5" name="Immagine 4" descr="Immagine che contiene testo, schermata, numero&#10;&#10;Descrizione generata automaticamente">
            <a:extLst>
              <a:ext uri="{FF2B5EF4-FFF2-40B4-BE49-F238E27FC236}">
                <a16:creationId xmlns:a16="http://schemas.microsoft.com/office/drawing/2014/main" id="{92395711-9B01-4E49-F15F-C248B67C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9" r="3460" b="3"/>
          <a:stretch/>
        </p:blipFill>
        <p:spPr>
          <a:xfrm>
            <a:off x="-6" y="21"/>
            <a:ext cx="4711516" cy="2934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F8B5D5-EDD3-466C-9CFA-C8A8B1C7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0840" y="361188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858B-B383-4FB7-AAFA-9CBB9215D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095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D413F6C-DB8F-F7DF-805E-F0C3F64F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1918"/>
          <a:stretch/>
        </p:blipFill>
        <p:spPr>
          <a:xfrm>
            <a:off x="26" y="3172569"/>
            <a:ext cx="4711515" cy="368543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FFF659-204B-DE92-B1B5-9A942B7B5E25}"/>
              </a:ext>
            </a:extLst>
          </p:cNvPr>
          <p:cNvSpPr txBox="1">
            <a:spLocks/>
          </p:cNvSpPr>
          <p:nvPr/>
        </p:nvSpPr>
        <p:spPr>
          <a:xfrm>
            <a:off x="5330952" y="3355848"/>
            <a:ext cx="6272784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00" dirty="0"/>
              <a:t>Device nodes controls render a button allowing to open a dialog with last device telemetry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00" dirty="0"/>
              <a:t>Thanks to the Thingsboard extensions structure, this result is achieved reusing the standard platform </a:t>
            </a:r>
            <a:r>
              <a:rPr lang="en-US" sz="1700" i="1" u="sng" dirty="0" err="1"/>
              <a:t>AttributeTableComponent</a:t>
            </a:r>
            <a:r>
              <a:rPr lang="en-US" sz="1700" dirty="0"/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00" dirty="0" err="1"/>
              <a:t>AttributeTableComponent</a:t>
            </a:r>
            <a:r>
              <a:rPr lang="en-US" sz="1700" dirty="0"/>
              <a:t> encapsulates all the logic needed to call APIs to get last telemetry, and to beautifully displaying it in a system-style table, requiring only to pass selected device attributes from the parent graph component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8E1B9F8-FF8A-E4BA-B96C-107B095BB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23576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552C09-E8CE-24D9-38FF-CC9614D1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105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What Is Process Improvement? – Forbes Advisor">
            <a:extLst>
              <a:ext uri="{FF2B5EF4-FFF2-40B4-BE49-F238E27FC236}">
                <a16:creationId xmlns:a16="http://schemas.microsoft.com/office/drawing/2014/main" id="{41FD5410-CD4C-9015-C311-B05F6EDB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025835"/>
            <a:ext cx="5243391" cy="29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4">
            <a:extLst>
              <a:ext uri="{FF2B5EF4-FFF2-40B4-BE49-F238E27FC236}">
                <a16:creationId xmlns:a16="http://schemas.microsoft.com/office/drawing/2014/main" id="{5836F268-3CE9-0076-5394-5426A44DA13B}"/>
              </a:ext>
            </a:extLst>
          </p:cNvPr>
          <p:cNvSpPr txBox="1">
            <a:spLocks/>
          </p:cNvSpPr>
          <p:nvPr/>
        </p:nvSpPr>
        <p:spPr>
          <a:xfrm>
            <a:off x="6979000" y="1151887"/>
            <a:ext cx="4374800" cy="5386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Debug and fix some behaviors of graph forces when a node is dragged, fixed, and others pull away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Better settings form, switching from auto-generated ones to latest Thingsboard platform 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Angular components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, and extending them to cover all aspects of the graph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Autocomplete search-field rendered on top of graph layout, like the standard Entities Hierarchy widget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Improve the style of rendered controls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Fork and extend 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  <a:hlinkClick r:id="rId4"/>
              </a:rPr>
              <a:t>3d-force-graph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 to handle customized control messages (instead of workaround implemented in project)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Internationalization of texts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Filter functions in settings, to let customize selected entities from 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datasource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, telemetry keys to display, etc.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678ECE6-F441-CB1F-FF27-DC0CA3CAB1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noProof="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3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immagine 13" descr="Immagine che contiene nero, bianco e nero, Fotografia monocromatica, monocromatico&#10;&#10;Descrizione generata automaticamente">
            <a:extLst>
              <a:ext uri="{FF2B5EF4-FFF2-40B4-BE49-F238E27FC236}">
                <a16:creationId xmlns:a16="http://schemas.microsoft.com/office/drawing/2014/main" id="{C7223FC5-F370-2E49-DD89-50DF38E315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938849"/>
            <a:ext cx="5167313" cy="725756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Prof. 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b="1" dirty="0"/>
              <a:t>Massimo Callisto De Donato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608511"/>
            <a:ext cx="4114800" cy="70558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z="1500" dirty="0"/>
              <a:t>STUDENT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GB" b="1" dirty="0"/>
              <a:t>Rut </a:t>
            </a:r>
            <a:r>
              <a:rPr lang="en-GB" b="1" dirty="0" err="1"/>
              <a:t>bastoni</a:t>
            </a:r>
            <a:endParaRPr lang="en-GB" b="1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ECF4CCD-9C20-25B4-6A1D-48FC0452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4825" y="191511"/>
            <a:ext cx="3552227" cy="14452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5B610E4-2AFA-7146-CFB0-E1E07B35318E}"/>
              </a:ext>
            </a:extLst>
          </p:cNvPr>
          <p:cNvSpPr txBox="1">
            <a:spLocks/>
          </p:cNvSpPr>
          <p:nvPr/>
        </p:nvSpPr>
        <p:spPr>
          <a:xfrm>
            <a:off x="702365" y="1660810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spc="300"/>
              <a:t>THANK YOU</a:t>
            </a:r>
            <a:endParaRPr lang="en-GB" sz="4000" spc="300" dirty="0"/>
          </a:p>
        </p:txBody>
      </p:sp>
    </p:spTree>
    <p:extLst>
      <p:ext uri="{BB962C8B-B14F-4D97-AF65-F5344CB8AC3E}">
        <p14:creationId xmlns:p14="http://schemas.microsoft.com/office/powerpoint/2010/main" val="58194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685415-43A7-4A3A-0F9E-F92C60A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THINGSBOARD ARCHITECTURE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1073BB5-BDE0-04DE-75BF-07AB82AE7F88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 err="1"/>
              <a:t>ThingsBoard</a:t>
            </a:r>
            <a:r>
              <a:rPr lang="en-US" sz="1300" dirty="0"/>
              <a:t> is an open-source IoT platform for data collection, processing, visualization, and device management.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/>
              <a:t>It enables device connectivity via industry standard IoT protocols - MQTT, CoAP and HTTP and supports both cloud and on-premises deployments. </a:t>
            </a:r>
            <a:r>
              <a:rPr lang="en-US" sz="1300" dirty="0" err="1"/>
              <a:t>ThingsBoard</a:t>
            </a:r>
            <a:r>
              <a:rPr lang="en-US" sz="1300" dirty="0"/>
              <a:t> combines scalability, fault-tolerance and performance so you will never lose your data.</a:t>
            </a: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/>
              <a:t>It is very adaptable to the business need letting the user choose setup between monolithic and microservice architecture.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00" dirty="0"/>
              <a:t>For demonstration purposes a convenient docker configuration for a </a:t>
            </a:r>
            <a:r>
              <a:rPr lang="en-US" sz="1300" b="1" dirty="0"/>
              <a:t>monolithic</a:t>
            </a:r>
            <a:r>
              <a:rPr lang="en-US" sz="1300" dirty="0"/>
              <a:t> architecture installation has been prepared</a:t>
            </a:r>
          </a:p>
        </p:txBody>
      </p:sp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BA451D4-93A7-A9F9-1D3C-2C52283F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816" y="1316236"/>
            <a:ext cx="6440424" cy="41701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BFD3818-7C74-57D9-FB55-E6315B27A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6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2" name="Freeform: Shape 104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4" name="Freeform: Shape 104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Entities modeling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EC5C1-9AE1-503D-7955-E894CFE71E4D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Locations, buildings, floors and rooms modeled as assets objects</a:t>
            </a:r>
          </a:p>
          <a:p>
            <a:pPr>
              <a:lnSpc>
                <a:spcPct val="90000"/>
              </a:lnSpc>
            </a:pPr>
            <a:r>
              <a:rPr lang="en-US" sz="1700"/>
              <a:t>IOT devices represented as device entities, and can collect telemetry data </a:t>
            </a:r>
          </a:p>
          <a:p>
            <a:pPr>
              <a:lnSpc>
                <a:spcPct val="90000"/>
              </a:lnSpc>
            </a:pPr>
            <a:r>
              <a:rPr lang="en-US" sz="1700"/>
              <a:t>Relations among objects represent ownership and management relationships among physical locations and devices</a:t>
            </a:r>
          </a:p>
        </p:txBody>
      </p:sp>
      <p:pic>
        <p:nvPicPr>
          <p:cNvPr id="1028" name="Picture 4" descr="Immagine che contiene schermata, testo, linea, Carattere&#10;&#10;Descrizione generata automaticamente">
            <a:extLst>
              <a:ext uri="{FF2B5EF4-FFF2-40B4-BE49-F238E27FC236}">
                <a16:creationId xmlns:a16="http://schemas.microsoft.com/office/drawing/2014/main" id="{34E55EB3-18CE-B000-4684-011ED7FE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220987"/>
            <a:ext cx="6922008" cy="451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DASHBOARDS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106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6E6EDCD-950D-C531-3B81-7C282CB7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2663"/>
            <a:ext cx="5243391" cy="29357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1039" name="Content Placeholder 4">
            <a:extLst>
              <a:ext uri="{FF2B5EF4-FFF2-40B4-BE49-F238E27FC236}">
                <a16:creationId xmlns:a16="http://schemas.microsoft.com/office/drawing/2014/main" id="{BFED5581-097E-BE95-2942-7716271AA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517286"/>
              </p:ext>
            </p:extLst>
          </p:nvPr>
        </p:nvGraphicFramePr>
        <p:xfrm>
          <a:off x="6668121" y="879355"/>
          <a:ext cx="5090124" cy="547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907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650" y="272159"/>
            <a:ext cx="5219307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CUSTOM WIDGET 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2FC81D-C43B-D6D3-660A-B463918C2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923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DB3F1B-9976-8542-B149-C66F2061F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1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A3929-30D6-0483-783F-8C676BF1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0AF78C-8B49-5B80-2FA4-B815E7506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DAEE49B-92EA-90C9-23E3-7B1ED90A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9" y="716832"/>
            <a:ext cx="4482885" cy="2239994"/>
          </a:xfrm>
          <a:prstGeom prst="rect">
            <a:avLst/>
          </a:prstGeom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5C30A8B4-1138-EF3C-D27F-2DCAE13A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9" y="3399466"/>
            <a:ext cx="4398921" cy="262835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3C6081-6950-ECBD-6519-B88C92A5F6A5}"/>
              </a:ext>
            </a:extLst>
          </p:cNvPr>
          <p:cNvSpPr txBox="1">
            <a:spLocks/>
          </p:cNvSpPr>
          <p:nvPr/>
        </p:nvSpPr>
        <p:spPr>
          <a:xfrm>
            <a:off x="6142857" y="1967784"/>
            <a:ext cx="5219308" cy="989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Widget tailoring is made straightforward thanks to the platform-integrated mini IDE designed to develop custom widget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863C697-71EC-0465-E4E7-6A2CC255E516}"/>
              </a:ext>
            </a:extLst>
          </p:cNvPr>
          <p:cNvSpPr txBox="1">
            <a:spLocks/>
          </p:cNvSpPr>
          <p:nvPr/>
        </p:nvSpPr>
        <p:spPr>
          <a:xfrm>
            <a:off x="6142855" y="3001425"/>
            <a:ext cx="5034481" cy="1565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It consists of top toolbar and four main sections: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/>
              <a:t>Resources/HTML/CSS</a:t>
            </a:r>
            <a:r>
              <a:rPr lang="en-GB" dirty="0"/>
              <a:t> (external URLs also)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/>
              <a:t>JavaScript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/>
              <a:t>Settings schema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/>
              <a:t>Widget preview</a:t>
            </a:r>
            <a:endParaRPr lang="en-US" b="1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1800397-73F7-7151-1FBB-84552E2CE391}"/>
              </a:ext>
            </a:extLst>
          </p:cNvPr>
          <p:cNvSpPr txBox="1">
            <a:spLocks/>
          </p:cNvSpPr>
          <p:nvPr/>
        </p:nvSpPr>
        <p:spPr>
          <a:xfrm>
            <a:off x="6137914" y="4679666"/>
            <a:ext cx="5334923" cy="1026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sz="1800" dirty="0"/>
              <a:t>Final result is encapsulated in JSON-entity format, utilized to store every kind of object in platform (entities, dashboards, devices, etc).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EXTERNAL LIBRARIES INTO WIDGET DEFINITION</a:t>
            </a:r>
          </a:p>
        </p:txBody>
      </p:sp>
      <p:pic>
        <p:nvPicPr>
          <p:cNvPr id="8" name="Immagine 7" descr="Immagine che contiene simbolo, logo, emblema&#10;&#10;Descrizione generata automaticamente">
            <a:extLst>
              <a:ext uri="{FF2B5EF4-FFF2-40B4-BE49-F238E27FC236}">
                <a16:creationId xmlns:a16="http://schemas.microsoft.com/office/drawing/2014/main" id="{8C2C5B42-E6E9-CCAB-3E62-230871F5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8" y="375320"/>
            <a:ext cx="3656225" cy="3848658"/>
          </a:xfrm>
          <a:prstGeom prst="rect">
            <a:avLst/>
          </a:prstGeom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 descr="Immagine che contiene testo, linea, schizzo, design&#10;&#10;Descrizione generata automaticamente">
            <a:extLst>
              <a:ext uri="{FF2B5EF4-FFF2-40B4-BE49-F238E27FC236}">
                <a16:creationId xmlns:a16="http://schemas.microsoft.com/office/drawing/2014/main" id="{B12BF3B1-F937-3C11-42CF-843CC437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542896"/>
            <a:ext cx="2628285" cy="1322459"/>
          </a:xfrm>
          <a:prstGeom prst="rect">
            <a:avLst/>
          </a:prstGeom>
        </p:spPr>
      </p:pic>
      <p:cxnSp>
        <p:nvCxnSpPr>
          <p:cNvPr id="46" name="Straight Connector 39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971C2CE1-59E5-A9D7-D831-7767228D2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044" y="2424609"/>
            <a:ext cx="2033501" cy="1799367"/>
          </a:xfrm>
          <a:prstGeom prst="rect">
            <a:avLst/>
          </a:prstGeom>
        </p:spPr>
      </p:pic>
      <p:cxnSp>
        <p:nvCxnSpPr>
          <p:cNvPr id="47" name="Straight Connector 41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2C227B9-EBCB-42F6-3AE1-AB3C445C2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09" y="5059057"/>
            <a:ext cx="2221053" cy="1153570"/>
          </a:xfrm>
          <a:prstGeom prst="rect">
            <a:avLst/>
          </a:prstGeom>
        </p:spPr>
      </p:pic>
      <p:pic>
        <p:nvPicPr>
          <p:cNvPr id="21" name="Immagine 20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19DF0867-B345-DEA8-6AE0-4A3B0B4E5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5058205"/>
            <a:ext cx="4364400" cy="1155279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6592C62-D4D3-7624-035B-FF61A1BB7A68}"/>
              </a:ext>
            </a:extLst>
          </p:cNvPr>
          <p:cNvSpPr txBox="1">
            <a:spLocks/>
          </p:cNvSpPr>
          <p:nvPr/>
        </p:nvSpPr>
        <p:spPr>
          <a:xfrm>
            <a:off x="8017254" y="2274491"/>
            <a:ext cx="3336546" cy="3902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JavaScript libraries or existing code can be reused/integrated to create new widgets, by means of </a:t>
            </a:r>
            <a:r>
              <a:rPr lang="en-US" sz="2000" b="1" dirty="0"/>
              <a:t>Resources</a:t>
            </a:r>
            <a:r>
              <a:rPr lang="en-US" sz="2000" dirty="0"/>
              <a:t> that are modelled like other entities in the Thingsboard platform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177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3D5721F-EF95-AB1B-D14C-8B779EFB5C04}"/>
              </a:ext>
            </a:extLst>
          </p:cNvPr>
          <p:cNvSpPr txBox="1"/>
          <p:nvPr/>
        </p:nvSpPr>
        <p:spPr>
          <a:xfrm>
            <a:off x="3162822" y="6336224"/>
            <a:ext cx="77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8"/>
              </a:rPr>
              <a:t>https://thingsboard.io/docs/user-guide/contribution/widgets-development/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THINGSBOARD EXTENSIONS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6592C62-D4D3-7624-035B-FF61A1BB7A68}"/>
              </a:ext>
            </a:extLst>
          </p:cNvPr>
          <p:cNvSpPr txBox="1">
            <a:spLocks/>
          </p:cNvSpPr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b="1" dirty="0" err="1"/>
              <a:t>ThingsBoard</a:t>
            </a:r>
            <a:r>
              <a:rPr lang="en-US" sz="1500" b="1" dirty="0"/>
              <a:t> extensions </a:t>
            </a:r>
            <a:r>
              <a:rPr lang="en-US" sz="1500" dirty="0"/>
              <a:t>is an additional project, </a:t>
            </a:r>
            <a:r>
              <a:rPr lang="en-US" sz="1500" dirty="0" err="1"/>
              <a:t>mantained</a:t>
            </a:r>
            <a:r>
              <a:rPr lang="en-US" sz="1500" dirty="0"/>
              <a:t> by Thingsboard community, that lets you create your own Angular components and use them in your widgets and actions.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It allows to reuse code, providing all functionality of TypeScript, RXJS, Angular, exports of standard UI Thingsboard components, etc.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dirty="0"/>
              <a:t>It has been forked and used in the project as a starting point to develop the custom Graph Widget, leveraging the ready-to-use standard components, like entities </a:t>
            </a:r>
            <a:r>
              <a:rPr lang="en-US" sz="1500" dirty="0" err="1"/>
              <a:t>datasources</a:t>
            </a:r>
            <a:r>
              <a:rPr lang="en-US" sz="1500" dirty="0"/>
              <a:t>, telemetry table, and REST APIs wrappers.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6F3DEFEA-C063-7C61-F079-7918EE22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38" y="517600"/>
            <a:ext cx="3890281" cy="2995516"/>
          </a:xfrm>
          <a:prstGeom prst="rect">
            <a:avLst/>
          </a:prstGeom>
        </p:spPr>
      </p:pic>
      <p:pic>
        <p:nvPicPr>
          <p:cNvPr id="5" name="Immagine 4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30D0816-EBE9-8ABE-66D5-BCD29290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56" y="3515868"/>
            <a:ext cx="5138928" cy="25694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D5721F-EF95-AB1B-D14C-8B779EFB5C04}"/>
              </a:ext>
            </a:extLst>
          </p:cNvPr>
          <p:cNvSpPr txBox="1"/>
          <p:nvPr/>
        </p:nvSpPr>
        <p:spPr>
          <a:xfrm>
            <a:off x="707938" y="6324081"/>
            <a:ext cx="77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https://github.com/thingsboard/thingsboard-extensions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027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721317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3D Force-Directed Graph</a:t>
            </a:r>
            <a:br>
              <a:rPr lang="en-US" sz="3400" dirty="0"/>
            </a:br>
            <a:r>
              <a:rPr lang="en-US" sz="3400" dirty="0"/>
              <a:t> LIBRARY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D5721F-EF95-AB1B-D14C-8B779EFB5C04}"/>
              </a:ext>
            </a:extLst>
          </p:cNvPr>
          <p:cNvSpPr txBox="1"/>
          <p:nvPr/>
        </p:nvSpPr>
        <p:spPr>
          <a:xfrm>
            <a:off x="707938" y="6324081"/>
            <a:ext cx="77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https://github.com/vasturiano/3d-force-graph</a:t>
            </a:r>
            <a:endParaRPr lang="it-IT" dirty="0"/>
          </a:p>
        </p:txBody>
      </p:sp>
      <p:pic>
        <p:nvPicPr>
          <p:cNvPr id="11" name="Immagine 10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1D592581-18FC-5235-521E-27CFB683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22462"/>
            <a:ext cx="4832803" cy="3323895"/>
          </a:xfrm>
          <a:prstGeom prst="rect">
            <a:avLst/>
          </a:prstGeom>
        </p:spPr>
      </p:pic>
      <p:pic>
        <p:nvPicPr>
          <p:cNvPr id="13" name="Immagine 12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12009B56-DDFE-355A-9C5E-9C67DB52B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282" y="1330510"/>
            <a:ext cx="4364400" cy="1155279"/>
          </a:xfrm>
          <a:prstGeom prst="rect">
            <a:avLst/>
          </a:prstGeom>
        </p:spPr>
      </p:pic>
      <p:graphicFrame>
        <p:nvGraphicFramePr>
          <p:cNvPr id="42" name="Content Placeholder 4">
            <a:extLst>
              <a:ext uri="{FF2B5EF4-FFF2-40B4-BE49-F238E27FC236}">
                <a16:creationId xmlns:a16="http://schemas.microsoft.com/office/drawing/2014/main" id="{BD28279D-4343-0490-0974-B86614611E02}"/>
              </a:ext>
            </a:extLst>
          </p:cNvPr>
          <p:cNvGraphicFramePr/>
          <p:nvPr/>
        </p:nvGraphicFramePr>
        <p:xfrm>
          <a:off x="438912" y="2512611"/>
          <a:ext cx="5228807" cy="366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78790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{5D27A2C3-6939-4B42-9647-E2243A57F502}tf55661986_win32</Template>
  <TotalTime>1214</TotalTime>
  <Words>1661</Words>
  <Application>Microsoft Office PowerPoint</Application>
  <PresentationFormat>Widescreen</PresentationFormat>
  <Paragraphs>180</Paragraphs>
  <Slides>23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Biome Light</vt:lpstr>
      <vt:lpstr>Calibri</vt:lpstr>
      <vt:lpstr>Calibri Light</vt:lpstr>
      <vt:lpstr>Wingdings</vt:lpstr>
      <vt:lpstr>Tema di Office</vt:lpstr>
      <vt:lpstr>THINGSBOARD#GRAPH_MODELING</vt:lpstr>
      <vt:lpstr>OBJECTIVE</vt:lpstr>
      <vt:lpstr>THINGSBOARD ARCHITECTURE</vt:lpstr>
      <vt:lpstr>Entities modeling architecture</vt:lpstr>
      <vt:lpstr>IOT DASHBOARDS</vt:lpstr>
      <vt:lpstr>CUSTOM WIDGET DEVELOPMENT</vt:lpstr>
      <vt:lpstr>INTEGRATING EXTERNAL LIBRARIES INTO WIDGET DEFINITION</vt:lpstr>
      <vt:lpstr>THINGSBOARD EXTENSIONS</vt:lpstr>
      <vt:lpstr>3D Force-Directed Graph  LIBRARY</vt:lpstr>
      <vt:lpstr>THREE.JS AND LIL-GUI</vt:lpstr>
      <vt:lpstr>React-schema-form for settings ui</vt:lpstr>
      <vt:lpstr>ThingsBoard REST API</vt:lpstr>
      <vt:lpstr>ANGULAR entities graph COMPONENT ANATOMY</vt:lpstr>
      <vt:lpstr>GRAPH-RENDERING ALGORITHM</vt:lpstr>
      <vt:lpstr>Thingsboard graph widget anatomy</vt:lpstr>
      <vt:lpstr>DEMO SETUP</vt:lpstr>
      <vt:lpstr>SAMPLE ORGANIZATION assets and devices hierarchy</vt:lpstr>
      <vt:lpstr>dashboard with graph widget</vt:lpstr>
      <vt:lpstr>Applying custom graphical settings</vt:lpstr>
      <vt:lpstr>DEVICES MANAGEMENT AND NAVIGATION TO STATES</vt:lpstr>
      <vt:lpstr>DISPLAYING DEVICE TELEMETRY</vt:lpstr>
      <vt:lpstr>FUTURE IMPROVEMENTS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 Bastoni</dc:creator>
  <cp:lastModifiedBy>Rut Bastoni</cp:lastModifiedBy>
  <cp:revision>119</cp:revision>
  <dcterms:created xsi:type="dcterms:W3CDTF">2024-08-01T10:24:29Z</dcterms:created>
  <dcterms:modified xsi:type="dcterms:W3CDTF">2024-08-02T13:15:39Z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